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3" r:id="rId4"/>
    <p:sldId id="259" r:id="rId5"/>
    <p:sldId id="260" r:id="rId6"/>
    <p:sldId id="275" r:id="rId7"/>
    <p:sldId id="290" r:id="rId8"/>
    <p:sldId id="308" r:id="rId9"/>
    <p:sldId id="291" r:id="rId10"/>
    <p:sldId id="293" r:id="rId11"/>
    <p:sldId id="292" r:id="rId12"/>
    <p:sldId id="302" r:id="rId13"/>
    <p:sldId id="307" r:id="rId14"/>
    <p:sldId id="301" r:id="rId15"/>
    <p:sldId id="303" r:id="rId16"/>
    <p:sldId id="279" r:id="rId17"/>
    <p:sldId id="280" r:id="rId18"/>
    <p:sldId id="281" r:id="rId19"/>
    <p:sldId id="282" r:id="rId20"/>
    <p:sldId id="283" r:id="rId21"/>
    <p:sldId id="285" r:id="rId22"/>
    <p:sldId id="284" r:id="rId23"/>
    <p:sldId id="286" r:id="rId24"/>
    <p:sldId id="306" r:id="rId25"/>
    <p:sldId id="287" r:id="rId26"/>
    <p:sldId id="288" r:id="rId27"/>
    <p:sldId id="289" r:id="rId28"/>
    <p:sldId id="305" r:id="rId29"/>
    <p:sldId id="294" r:id="rId30"/>
    <p:sldId id="295" r:id="rId31"/>
    <p:sldId id="296" r:id="rId32"/>
    <p:sldId id="297" r:id="rId33"/>
    <p:sldId id="298" r:id="rId34"/>
    <p:sldId id="276" r:id="rId35"/>
    <p:sldId id="277" r:id="rId36"/>
    <p:sldId id="299" r:id="rId37"/>
    <p:sldId id="309" r:id="rId38"/>
    <p:sldId id="264" r:id="rId39"/>
    <p:sldId id="263" r:id="rId40"/>
    <p:sldId id="265" r:id="rId41"/>
    <p:sldId id="270" r:id="rId42"/>
    <p:sldId id="266" r:id="rId43"/>
    <p:sldId id="269" r:id="rId44"/>
    <p:sldId id="271" r:id="rId45"/>
    <p:sldId id="312" r:id="rId46"/>
    <p:sldId id="262" r:id="rId47"/>
    <p:sldId id="311" r:id="rId48"/>
    <p:sldId id="310" r:id="rId49"/>
    <p:sldId id="261" r:id="rId50"/>
    <p:sldId id="272" r:id="rId51"/>
    <p:sldId id="274" r:id="rId52"/>
    <p:sldId id="273" r:id="rId53"/>
    <p:sldId id="304" r:id="rId5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2622-2FEE-43BE-85C8-DFD217695F4F}" type="datetimeFigureOut">
              <a:rPr lang="pl-PL" smtClean="0"/>
              <a:t>2020-11-09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CF6DE-B7AC-451C-8414-62706C1E2B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976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2622-2FEE-43BE-85C8-DFD217695F4F}" type="datetimeFigureOut">
              <a:rPr lang="pl-PL" smtClean="0"/>
              <a:t>2020-11-09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CF6DE-B7AC-451C-8414-62706C1E2B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258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2622-2FEE-43BE-85C8-DFD217695F4F}" type="datetimeFigureOut">
              <a:rPr lang="pl-PL" smtClean="0"/>
              <a:t>2020-11-09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CF6DE-B7AC-451C-8414-62706C1E2B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572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2622-2FEE-43BE-85C8-DFD217695F4F}" type="datetimeFigureOut">
              <a:rPr lang="pl-PL" smtClean="0"/>
              <a:t>2020-11-09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CF6DE-B7AC-451C-8414-62706C1E2B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94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2622-2FEE-43BE-85C8-DFD217695F4F}" type="datetimeFigureOut">
              <a:rPr lang="pl-PL" smtClean="0"/>
              <a:t>2020-11-09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CF6DE-B7AC-451C-8414-62706C1E2B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382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2622-2FEE-43BE-85C8-DFD217695F4F}" type="datetimeFigureOut">
              <a:rPr lang="pl-PL" smtClean="0"/>
              <a:t>2020-11-09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CF6DE-B7AC-451C-8414-62706C1E2B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24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2622-2FEE-43BE-85C8-DFD217695F4F}" type="datetimeFigureOut">
              <a:rPr lang="pl-PL" smtClean="0"/>
              <a:t>2020-11-09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CF6DE-B7AC-451C-8414-62706C1E2B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4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2622-2FEE-43BE-85C8-DFD217695F4F}" type="datetimeFigureOut">
              <a:rPr lang="pl-PL" smtClean="0"/>
              <a:t>2020-11-09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CF6DE-B7AC-451C-8414-62706C1E2B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250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2622-2FEE-43BE-85C8-DFD217695F4F}" type="datetimeFigureOut">
              <a:rPr lang="pl-PL" smtClean="0"/>
              <a:t>2020-11-09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CF6DE-B7AC-451C-8414-62706C1E2B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92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2622-2FEE-43BE-85C8-DFD217695F4F}" type="datetimeFigureOut">
              <a:rPr lang="pl-PL" smtClean="0"/>
              <a:t>2020-11-09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CF6DE-B7AC-451C-8414-62706C1E2B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934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2622-2FEE-43BE-85C8-DFD217695F4F}" type="datetimeFigureOut">
              <a:rPr lang="pl-PL" smtClean="0"/>
              <a:t>2020-11-09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CF6DE-B7AC-451C-8414-62706C1E2B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559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C2622-2FEE-43BE-85C8-DFD217695F4F}" type="datetimeFigureOut">
              <a:rPr lang="pl-PL" smtClean="0"/>
              <a:t>2020-11-09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CF6DE-B7AC-451C-8414-62706C1E2B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157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10" Type="http://schemas.openxmlformats.org/officeDocument/2006/relationships/image" Target="../media/image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6.jpe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tiff"/><Relationship Id="rId15" Type="http://schemas.openxmlformats.org/officeDocument/2006/relationships/image" Target="../media/image36.jp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02368" cy="753883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6216" y1="15358" x2="35436" y2="17552"/>
                        <a14:foregroundMark x1="40826" y1="15358" x2="40023" y2="14550"/>
                        <a14:foregroundMark x1="31422" y1="17783" x2="23509" y2="25404"/>
                        <a14:foregroundMark x1="26376" y1="27483" x2="21674" y2="26443"/>
                        <a14:foregroundMark x1="19839" y1="29446" x2="21216" y2="30485"/>
                        <a14:foregroundMark x1="16170" y1="36374" x2="16514" y2="37067"/>
                        <a14:foregroundMark x1="16170" y1="42263" x2="16170" y2="42263"/>
                        <a14:foregroundMark x1="15826" y1="50231" x2="15826" y2="50231"/>
                        <a14:foregroundMark x1="17202" y1="47113" x2="17202" y2="47113"/>
                        <a14:foregroundMark x1="14679" y1="53002" x2="14679" y2="53002"/>
                        <a14:foregroundMark x1="17661" y1="53926" x2="17661" y2="53926"/>
                        <a14:foregroundMark x1="16514" y1="58891" x2="16514" y2="58891"/>
                        <a14:foregroundMark x1="20528" y1="63395" x2="20528" y2="63395"/>
                        <a14:foregroundMark x1="23280" y1="70670" x2="23280" y2="70670"/>
                        <a14:foregroundMark x1="29587" y1="75982" x2="29587" y2="75982"/>
                        <a14:foregroundMark x1="31881" y1="79099" x2="31881" y2="79099"/>
                        <a14:foregroundMark x1="38303" y1="81178" x2="38303" y2="81178"/>
                        <a14:foregroundMark x1="41743" y1="81871" x2="41743" y2="81871"/>
                        <a14:foregroundMark x1="49427" y1="84527" x2="49427" y2="84527"/>
                        <a14:foregroundMark x1="52408" y1="84527" x2="52179" y2="85104"/>
                        <a14:foregroundMark x1="58830" y1="83372" x2="58830" y2="83372"/>
                        <a14:foregroundMark x1="65252" y1="81755" x2="65252" y2="81755"/>
                        <a14:foregroundMark x1="69037" y1="78291" x2="69037" y2="78291"/>
                        <a14:foregroundMark x1="73624" y1="75289" x2="73624" y2="75289"/>
                        <a14:foregroundMark x1="77179" y1="69630" x2="77179" y2="69630"/>
                        <a14:foregroundMark x1="79587" y1="65242" x2="79587" y2="65242"/>
                        <a14:foregroundMark x1="83028" y1="58891" x2="83028" y2="58891"/>
                        <a14:foregroundMark x1="85206" y1="55543" x2="85206" y2="55543"/>
                        <a14:foregroundMark x1="83830" y1="47575" x2="83830" y2="47575"/>
                        <a14:foregroundMark x1="83601" y1="41339" x2="83601" y2="41339"/>
                        <a14:foregroundMark x1="79472" y1="35219" x2="79472" y2="35219"/>
                        <a14:foregroundMark x1="77179" y1="32910" x2="77179" y2="32910"/>
                        <a14:foregroundMark x1="74427" y1="27598" x2="74427" y2="27598"/>
                        <a14:foregroundMark x1="72018" y1="22748" x2="72018" y2="22748"/>
                        <a14:foregroundMark x1="67431" y1="18014" x2="67431" y2="18014"/>
                        <a14:foregroundMark x1="60321" y1="18591" x2="60321" y2="18591"/>
                        <a14:foregroundMark x1="57454" y1="15127" x2="57454" y2="15127"/>
                        <a14:backgroundMark x1="38532" y1="17206" x2="38532" y2="17206"/>
                        <a14:backgroundMark x1="38647" y1="16397" x2="38647" y2="16397"/>
                        <a14:backgroundMark x1="27408" y1="22979" x2="27408" y2="22979"/>
                        <a14:backgroundMark x1="45069" y1="15473" x2="45069" y2="15473"/>
                        <a14:backgroundMark x1="42775" y1="16859" x2="42775" y2="16859"/>
                        <a14:backgroundMark x1="37385" y1="16397" x2="37385" y2="16397"/>
                        <a14:backgroundMark x1="32683" y1="19977" x2="32683" y2="19977"/>
                        <a14:backgroundMark x1="54014" y1="83256" x2="54014" y2="83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3" y="5898953"/>
            <a:ext cx="1257047" cy="12483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/>
          <p:cNvSpPr txBox="1"/>
          <p:nvPr/>
        </p:nvSpPr>
        <p:spPr>
          <a:xfrm>
            <a:off x="2030024" y="1667250"/>
            <a:ext cx="914952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/>
              <a:t> </a:t>
            </a:r>
            <a:r>
              <a:rPr lang="pl-PL" sz="4800" b="1" dirty="0" smtClean="0"/>
              <a:t>            </a:t>
            </a:r>
            <a:r>
              <a:rPr lang="pl-PL" sz="2800" dirty="0" smtClean="0"/>
              <a:t>®</a:t>
            </a:r>
            <a:r>
              <a:rPr lang="pl-PL" sz="4800" dirty="0" smtClean="0"/>
              <a:t> </a:t>
            </a:r>
            <a:r>
              <a:rPr lang="pl-PL" sz="4800" b="1" dirty="0" smtClean="0"/>
              <a:t/>
            </a:r>
            <a:br>
              <a:rPr lang="pl-PL" sz="4800" b="1" dirty="0" smtClean="0"/>
            </a:br>
            <a:endParaRPr lang="pl-PL" sz="2000" b="1" dirty="0" smtClean="0"/>
          </a:p>
          <a:p>
            <a:pPr algn="ctr"/>
            <a:r>
              <a:rPr lang="en-US" sz="4800" b="1" dirty="0" smtClean="0"/>
              <a:t>Special Edition of XIII International</a:t>
            </a:r>
          </a:p>
          <a:p>
            <a:pPr algn="ctr"/>
            <a:r>
              <a:rPr lang="pl-PL" sz="4800" b="1" dirty="0" smtClean="0"/>
              <a:t>Invention and Innovation Show</a:t>
            </a:r>
          </a:p>
          <a:p>
            <a:pPr algn="ctr"/>
            <a:r>
              <a:rPr lang="pl-PL" sz="4800" b="1" dirty="0" err="1"/>
              <a:t>Social</a:t>
            </a:r>
            <a:r>
              <a:rPr lang="pl-PL" sz="4800" b="1" dirty="0"/>
              <a:t> </a:t>
            </a:r>
            <a:r>
              <a:rPr lang="pl-PL" sz="4800" b="1" dirty="0" err="1"/>
              <a:t>Innovations</a:t>
            </a:r>
            <a:endParaRPr lang="pl-PL" sz="4800" b="1" dirty="0" smtClean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2004"/>
            <a:ext cx="1167453" cy="116745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41" y="-506522"/>
            <a:ext cx="3883432" cy="3883432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41861" y="5521894"/>
            <a:ext cx="1384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 smtClean="0"/>
              <a:t>Organisers</a:t>
            </a:r>
            <a:r>
              <a:rPr lang="pl-PL" sz="2000" b="1" dirty="0" smtClean="0"/>
              <a:t>:</a:t>
            </a:r>
            <a:endParaRPr lang="pl-PL" sz="20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811489" y="147675"/>
            <a:ext cx="18440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400" b="1" dirty="0" smtClean="0"/>
              <a:t>Co-host</a:t>
            </a:r>
            <a:endParaRPr lang="pl-PL" sz="3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4" y="147675"/>
            <a:ext cx="1606462" cy="178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6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60" y="-345227"/>
            <a:ext cx="14511663" cy="8204713"/>
          </a:xfrm>
        </p:spPr>
      </p:pic>
      <p:sp>
        <p:nvSpPr>
          <p:cNvPr id="3" name="Prostokąt 2"/>
          <p:cNvSpPr/>
          <p:nvPr/>
        </p:nvSpPr>
        <p:spPr>
          <a:xfrm>
            <a:off x="489664" y="2740834"/>
            <a:ext cx="12257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50" y="-589473"/>
            <a:ext cx="3365388" cy="336538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221057" y="15879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®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06888" y="2401040"/>
            <a:ext cx="1148511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TISIAS </a:t>
            </a:r>
            <a:r>
              <a:rPr lang="pl-PL" sz="4000" b="1" dirty="0"/>
              <a:t>Special AWARD, </a:t>
            </a:r>
            <a:r>
              <a:rPr lang="pl-PL" sz="4000" b="1" dirty="0" smtClean="0"/>
              <a:t>Kanada</a:t>
            </a:r>
          </a:p>
          <a:p>
            <a:pPr algn="ctr"/>
            <a:r>
              <a:rPr lang="pl-PL" sz="2800" dirty="0" smtClean="0"/>
              <a:t>to:</a:t>
            </a:r>
          </a:p>
          <a:p>
            <a:pPr algn="ctr"/>
            <a:r>
              <a:rPr lang="pl-PL" sz="3600" b="1" dirty="0" smtClean="0"/>
              <a:t>DONG HSIEN COSMETIC CO., LTD from Taiwan</a:t>
            </a:r>
            <a:r>
              <a:rPr lang="pl-PL" sz="2800" dirty="0" smtClean="0"/>
              <a:t> </a:t>
            </a:r>
          </a:p>
          <a:p>
            <a:pPr algn="ctr"/>
            <a:r>
              <a:rPr lang="pl-PL" sz="2800" dirty="0" smtClean="0"/>
              <a:t>for:</a:t>
            </a:r>
            <a:endParaRPr lang="pl-PL" sz="2800" b="1" dirty="0"/>
          </a:p>
          <a:p>
            <a:pPr algn="ctr"/>
            <a:r>
              <a:rPr lang="en-US" sz="4000" b="1" dirty="0"/>
              <a:t>REVITALIZING, NUTRIENTS, </a:t>
            </a:r>
            <a:r>
              <a:rPr lang="en-US" sz="4000" b="1" dirty="0" smtClean="0"/>
              <a:t>MOISTURIZATION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en-US" sz="4000" b="1" dirty="0" smtClean="0"/>
              <a:t>AND </a:t>
            </a:r>
            <a:r>
              <a:rPr lang="en-US" sz="4000" b="1" dirty="0"/>
              <a:t>WHITENING, ALL IN ONE CREAM</a:t>
            </a:r>
            <a:endParaRPr lang="pl-PL" sz="40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88" y="565839"/>
            <a:ext cx="43815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60" y="-345227"/>
            <a:ext cx="14511663" cy="8204713"/>
          </a:xfrm>
        </p:spPr>
      </p:pic>
      <p:sp>
        <p:nvSpPr>
          <p:cNvPr id="3" name="Prostokąt 2"/>
          <p:cNvSpPr/>
          <p:nvPr/>
        </p:nvSpPr>
        <p:spPr>
          <a:xfrm>
            <a:off x="489664" y="2740834"/>
            <a:ext cx="12257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50" y="-589473"/>
            <a:ext cx="3365388" cy="336538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221057" y="15879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®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06888" y="2401040"/>
            <a:ext cx="114851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TISIAS </a:t>
            </a:r>
            <a:r>
              <a:rPr lang="pl-PL" sz="4000" b="1" dirty="0"/>
              <a:t>Special AWARD, </a:t>
            </a:r>
            <a:r>
              <a:rPr lang="pl-PL" sz="4000" b="1" dirty="0" smtClean="0"/>
              <a:t>Kanada</a:t>
            </a:r>
          </a:p>
          <a:p>
            <a:pPr algn="ctr"/>
            <a:r>
              <a:rPr lang="pl-PL" sz="2800" dirty="0" smtClean="0"/>
              <a:t>to:</a:t>
            </a:r>
          </a:p>
          <a:p>
            <a:pPr algn="ctr"/>
            <a:r>
              <a:rPr lang="pl-PL" sz="4000" b="1" dirty="0"/>
              <a:t>Tran </a:t>
            </a:r>
            <a:r>
              <a:rPr lang="pl-PL" sz="4000" b="1" dirty="0" err="1"/>
              <a:t>Dinh</a:t>
            </a:r>
            <a:r>
              <a:rPr lang="pl-PL" sz="4000" b="1" dirty="0"/>
              <a:t> </a:t>
            </a:r>
            <a:r>
              <a:rPr lang="pl-PL" sz="4000" b="1" dirty="0" err="1" smtClean="0"/>
              <a:t>Giao</a:t>
            </a:r>
            <a:endParaRPr lang="pl-PL" sz="4000" b="1" dirty="0" smtClean="0"/>
          </a:p>
          <a:p>
            <a:pPr algn="ctr"/>
            <a:r>
              <a:rPr lang="pl-PL" sz="2800" dirty="0" smtClean="0"/>
              <a:t>for:</a:t>
            </a:r>
            <a:endParaRPr lang="pl-PL" sz="2800" b="1" dirty="0"/>
          </a:p>
          <a:p>
            <a:pPr algn="ctr"/>
            <a:r>
              <a:rPr lang="en-US" sz="4000" b="1" dirty="0"/>
              <a:t>System of crematorium gas exhausted treatment</a:t>
            </a:r>
            <a:endParaRPr lang="pl-PL" sz="40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88" y="565839"/>
            <a:ext cx="43815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65" y="-217348"/>
            <a:ext cx="12641719" cy="7147470"/>
          </a:xfrm>
        </p:spPr>
      </p:pic>
      <p:sp>
        <p:nvSpPr>
          <p:cNvPr id="3" name="Prostokąt 2"/>
          <p:cNvSpPr/>
          <p:nvPr/>
        </p:nvSpPr>
        <p:spPr>
          <a:xfrm>
            <a:off x="489664" y="2740834"/>
            <a:ext cx="12257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4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28158" y="1565275"/>
            <a:ext cx="12618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Malaysia Technology Expo (MTE) </a:t>
            </a:r>
            <a:r>
              <a:rPr lang="en-US" sz="4000" b="1" dirty="0" smtClean="0"/>
              <a:t>2020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Award</a:t>
            </a:r>
            <a:endParaRPr lang="en-US" sz="4000" b="1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54" y="2748461"/>
            <a:ext cx="6439502" cy="171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60" y="-345227"/>
            <a:ext cx="14511663" cy="8204713"/>
          </a:xfrm>
        </p:spPr>
      </p:pic>
      <p:sp>
        <p:nvSpPr>
          <p:cNvPr id="3" name="Prostokąt 2"/>
          <p:cNvSpPr/>
          <p:nvPr/>
        </p:nvSpPr>
        <p:spPr>
          <a:xfrm>
            <a:off x="489664" y="2740834"/>
            <a:ext cx="12257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50" y="-589473"/>
            <a:ext cx="3365388" cy="336538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221057" y="15879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®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06888" y="2775915"/>
            <a:ext cx="114851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Malaysia Technology Expo (MTE) </a:t>
            </a:r>
            <a:r>
              <a:rPr lang="en-US" sz="4000" b="1" dirty="0" smtClean="0"/>
              <a:t>2020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Award</a:t>
            </a:r>
            <a:endParaRPr lang="en-US" sz="4000" b="1" dirty="0"/>
          </a:p>
          <a:p>
            <a:pPr algn="ctr"/>
            <a:r>
              <a:rPr lang="pl-PL" sz="3600" dirty="0" smtClean="0"/>
              <a:t>to:</a:t>
            </a:r>
          </a:p>
          <a:p>
            <a:pPr algn="ctr"/>
            <a:r>
              <a:rPr lang="pl-PL" sz="4000" b="1" dirty="0"/>
              <a:t>Instytut Fizyki Polskiej Akademii </a:t>
            </a:r>
            <a:r>
              <a:rPr lang="pl-PL" sz="4000" b="1" dirty="0" smtClean="0"/>
              <a:t>Nauk</a:t>
            </a:r>
          </a:p>
          <a:p>
            <a:pPr algn="ctr"/>
            <a:r>
              <a:rPr lang="pl-PL" sz="3600" dirty="0" smtClean="0"/>
              <a:t>for:</a:t>
            </a:r>
            <a:endParaRPr lang="pl-PL" sz="3600" b="1" dirty="0"/>
          </a:p>
          <a:p>
            <a:pPr algn="ctr"/>
            <a:r>
              <a:rPr lang="pl-PL" sz="4000" b="1" dirty="0"/>
              <a:t>Tlenkowe warstwy o działaniu antybakteryjnym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519" y="455036"/>
            <a:ext cx="4152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3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60" y="-345227"/>
            <a:ext cx="14511663" cy="8204713"/>
          </a:xfrm>
        </p:spPr>
      </p:pic>
      <p:sp>
        <p:nvSpPr>
          <p:cNvPr id="3" name="Prostokąt 2"/>
          <p:cNvSpPr/>
          <p:nvPr/>
        </p:nvSpPr>
        <p:spPr>
          <a:xfrm>
            <a:off x="489664" y="2740834"/>
            <a:ext cx="12257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50" y="-589473"/>
            <a:ext cx="3365388" cy="336538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221057" y="15879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®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06888" y="2111178"/>
            <a:ext cx="1148511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Malaysia Technology Expo (MTE) </a:t>
            </a:r>
            <a:r>
              <a:rPr lang="en-US" sz="4000" b="1" dirty="0" smtClean="0"/>
              <a:t>2020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Award</a:t>
            </a:r>
            <a:endParaRPr lang="en-US" sz="4000" b="1" dirty="0"/>
          </a:p>
          <a:p>
            <a:pPr algn="ctr"/>
            <a:r>
              <a:rPr lang="pl-PL" sz="3600" dirty="0" smtClean="0"/>
              <a:t>to:</a:t>
            </a:r>
          </a:p>
          <a:p>
            <a:pPr algn="ctr"/>
            <a:r>
              <a:rPr lang="pl-PL" sz="3600" b="1" dirty="0"/>
              <a:t>Wyższa Szkoła </a:t>
            </a:r>
            <a:r>
              <a:rPr lang="pl-PL" sz="3600" b="1" dirty="0" smtClean="0"/>
              <a:t>Gospodarki</a:t>
            </a:r>
          </a:p>
          <a:p>
            <a:pPr algn="ctr"/>
            <a:r>
              <a:rPr lang="pl-PL" sz="3600" dirty="0" smtClean="0"/>
              <a:t>for:</a:t>
            </a:r>
            <a:endParaRPr lang="pl-PL" sz="3600" b="1" dirty="0"/>
          </a:p>
          <a:p>
            <a:pPr algn="ctr"/>
            <a:r>
              <a:rPr lang="pl-PL" sz="3600" b="1" dirty="0"/>
              <a:t>Pakiet usług społeczno-medycznych: platforma terapeutyczna dla dzieci, aplikacja do obsługi niestacjonarnych (domowych)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usług </a:t>
            </a:r>
            <a:r>
              <a:rPr lang="pl-PL" sz="3600" b="1" dirty="0"/>
              <a:t>opiekuńczo-medycznych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670" y="313310"/>
            <a:ext cx="4152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60" y="-345227"/>
            <a:ext cx="14511663" cy="8204713"/>
          </a:xfrm>
        </p:spPr>
      </p:pic>
      <p:sp>
        <p:nvSpPr>
          <p:cNvPr id="3" name="Prostokąt 2"/>
          <p:cNvSpPr/>
          <p:nvPr/>
        </p:nvSpPr>
        <p:spPr>
          <a:xfrm>
            <a:off x="489664" y="2740834"/>
            <a:ext cx="12257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50" y="-589473"/>
            <a:ext cx="3365388" cy="336538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221057" y="15879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®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06888" y="2775915"/>
            <a:ext cx="114851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Malaysia Technology Expo (MTE) </a:t>
            </a:r>
            <a:r>
              <a:rPr lang="en-US" sz="4000" b="1" dirty="0" smtClean="0"/>
              <a:t>202</a:t>
            </a:r>
            <a:r>
              <a:rPr lang="pl-PL" sz="4000" b="1" dirty="0" smtClean="0"/>
              <a:t>0 </a:t>
            </a:r>
            <a:r>
              <a:rPr lang="pl-PL" sz="4000" b="1" dirty="0" err="1" smtClean="0"/>
              <a:t>Award</a:t>
            </a:r>
            <a:endParaRPr lang="pl-PL" sz="4000" b="1" dirty="0" smtClean="0"/>
          </a:p>
          <a:p>
            <a:pPr algn="ctr"/>
            <a:r>
              <a:rPr lang="pl-PL" sz="3600" dirty="0" smtClean="0"/>
              <a:t>to:</a:t>
            </a:r>
          </a:p>
          <a:p>
            <a:pPr algn="ctr"/>
            <a:r>
              <a:rPr lang="pl-PL" sz="4400" b="1" dirty="0" err="1"/>
              <a:t>Sašenko</a:t>
            </a:r>
            <a:r>
              <a:rPr lang="pl-PL" sz="4400" b="1" dirty="0"/>
              <a:t> </a:t>
            </a:r>
            <a:r>
              <a:rPr lang="pl-PL" sz="4400" b="1" dirty="0" err="1" smtClean="0"/>
              <a:t>Sadiković</a:t>
            </a:r>
            <a:endParaRPr lang="pl-PL" sz="4400" b="1" dirty="0" smtClean="0"/>
          </a:p>
          <a:p>
            <a:pPr algn="ctr"/>
            <a:r>
              <a:rPr lang="pl-PL" sz="3600" dirty="0" smtClean="0"/>
              <a:t>for:</a:t>
            </a:r>
            <a:endParaRPr lang="pl-PL" sz="3600" b="1" dirty="0"/>
          </a:p>
          <a:p>
            <a:pPr algn="ctr"/>
            <a:r>
              <a:rPr lang="pl-PL" sz="4400" b="1" dirty="0" err="1"/>
              <a:t>Virus</a:t>
            </a:r>
            <a:r>
              <a:rPr lang="pl-PL" sz="4400" b="1" dirty="0"/>
              <a:t>-proof </a:t>
            </a:r>
            <a:r>
              <a:rPr lang="pl-PL" sz="4400" b="1" dirty="0" err="1"/>
              <a:t>mask</a:t>
            </a:r>
            <a:endParaRPr lang="pl-PL" sz="44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788" y="589468"/>
            <a:ext cx="4152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233"/>
            <a:ext cx="13868788" cy="7841240"/>
          </a:xfrm>
        </p:spPr>
      </p:pic>
      <p:sp>
        <p:nvSpPr>
          <p:cNvPr id="3" name="Prostokąt 2"/>
          <p:cNvSpPr/>
          <p:nvPr/>
        </p:nvSpPr>
        <p:spPr>
          <a:xfrm>
            <a:off x="489664" y="2740834"/>
            <a:ext cx="12257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4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045686" y="1478950"/>
            <a:ext cx="74120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World Invention Intellectual</a:t>
            </a:r>
          </a:p>
          <a:p>
            <a:r>
              <a:rPr lang="en-US" sz="4800" b="1" dirty="0"/>
              <a:t>Property Associations </a:t>
            </a:r>
            <a:r>
              <a:rPr lang="en-US" sz="4800" b="1" dirty="0" smtClean="0"/>
              <a:t>WIIPA</a:t>
            </a:r>
            <a:endParaRPr lang="pl-PL" sz="4800" b="1" dirty="0" smtClean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25" y="3364100"/>
            <a:ext cx="4933911" cy="246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867" y="-434437"/>
            <a:ext cx="15541022" cy="8786700"/>
          </a:xfrm>
        </p:spPr>
      </p:pic>
      <p:sp>
        <p:nvSpPr>
          <p:cNvPr id="3" name="Prostokąt 2"/>
          <p:cNvSpPr/>
          <p:nvPr/>
        </p:nvSpPr>
        <p:spPr>
          <a:xfrm>
            <a:off x="489664" y="2740834"/>
            <a:ext cx="12257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75" y="-855341"/>
            <a:ext cx="3795032" cy="379503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309566" y="157729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®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88898" y="2293814"/>
            <a:ext cx="1061420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World Invention Intellectual Property Associations WIIPA</a:t>
            </a:r>
            <a:endParaRPr lang="pl-PL" sz="4000" b="1" dirty="0" smtClean="0"/>
          </a:p>
          <a:p>
            <a:pPr algn="ctr"/>
            <a:r>
              <a:rPr lang="pl-PL" sz="3000" dirty="0" smtClean="0"/>
              <a:t>to:</a:t>
            </a:r>
            <a:endParaRPr lang="pl-PL" sz="3000" dirty="0"/>
          </a:p>
          <a:p>
            <a:pPr algn="ctr"/>
            <a:r>
              <a:rPr lang="pl-PL" sz="3200" b="1" dirty="0" smtClean="0"/>
              <a:t>SWPS </a:t>
            </a:r>
            <a:r>
              <a:rPr lang="pl-PL" sz="3200" b="1" dirty="0"/>
              <a:t>Uniwersytet </a:t>
            </a:r>
            <a:r>
              <a:rPr lang="pl-PL" sz="3200" b="1" dirty="0" smtClean="0"/>
              <a:t>Humanistycznospołeczny</a:t>
            </a:r>
          </a:p>
          <a:p>
            <a:pPr algn="ctr"/>
            <a:r>
              <a:rPr lang="pl-PL" sz="3000" dirty="0" smtClean="0"/>
              <a:t>for:</a:t>
            </a:r>
          </a:p>
          <a:p>
            <a:pPr algn="ctr"/>
            <a:r>
              <a:rPr lang="pl-PL" sz="3200" b="1" dirty="0"/>
              <a:t>JASNOPIS - jest narzędziem informatycznym, które mierzy zrozumiałość tekstu, wskazuje jego trudniejsze fragmenty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b="1" dirty="0" smtClean="0"/>
              <a:t>i </a:t>
            </a:r>
            <a:r>
              <a:rPr lang="pl-PL" sz="3200" b="1" dirty="0"/>
              <a:t>zaproponować poprawki w zależności od grupy docelowej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058" y="374628"/>
            <a:ext cx="3255386" cy="162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4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59" y="-345227"/>
            <a:ext cx="14633756" cy="8273743"/>
          </a:xfrm>
        </p:spPr>
      </p:pic>
      <p:sp>
        <p:nvSpPr>
          <p:cNvPr id="3" name="Prostokąt 2"/>
          <p:cNvSpPr/>
          <p:nvPr/>
        </p:nvSpPr>
        <p:spPr>
          <a:xfrm>
            <a:off x="489664" y="2740834"/>
            <a:ext cx="12257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92" y="-709413"/>
            <a:ext cx="3425855" cy="3425855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320738" y="14632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®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997722" y="2023628"/>
            <a:ext cx="977981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World Invention Intellectual </a:t>
            </a:r>
            <a:r>
              <a:rPr lang="en-US" sz="4000" b="1" dirty="0" smtClean="0"/>
              <a:t>Property </a:t>
            </a:r>
            <a:r>
              <a:rPr lang="en-US" sz="4000" b="1" dirty="0"/>
              <a:t>Associations WIIPA</a:t>
            </a:r>
            <a:endParaRPr lang="pl-PL" sz="4000" b="1" dirty="0" smtClean="0"/>
          </a:p>
          <a:p>
            <a:pPr algn="ctr"/>
            <a:r>
              <a:rPr lang="pl-PL" sz="3200" dirty="0" smtClean="0"/>
              <a:t>to:</a:t>
            </a:r>
            <a:endParaRPr lang="pl-PL" sz="3200" dirty="0"/>
          </a:p>
          <a:p>
            <a:pPr algn="ctr"/>
            <a:r>
              <a:rPr lang="pl-PL" sz="3600" b="1" dirty="0"/>
              <a:t>Centralny Instytut Ochrony Pracy - Państwowy Instytut </a:t>
            </a:r>
            <a:r>
              <a:rPr lang="pl-PL" sz="3600" b="1" dirty="0" smtClean="0"/>
              <a:t>Badawczy</a:t>
            </a:r>
          </a:p>
          <a:p>
            <a:pPr algn="ctr"/>
            <a:r>
              <a:rPr lang="pl-PL" sz="3200" dirty="0" smtClean="0"/>
              <a:t>for:</a:t>
            </a:r>
            <a:endParaRPr lang="pl-PL" sz="3200" dirty="0"/>
          </a:p>
          <a:p>
            <a:pPr algn="ctr"/>
            <a:r>
              <a:rPr lang="pl-PL" sz="3600" b="1" dirty="0"/>
              <a:t>Model wsparcia osób niepełnosprawnych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w </a:t>
            </a:r>
            <a:r>
              <a:rPr lang="pl-PL" sz="3600" b="1" dirty="0"/>
              <a:t>środowisku pracy</a:t>
            </a:r>
            <a:endParaRPr lang="pl-PL" sz="3600" b="1" dirty="0" smtClean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387" y="347151"/>
            <a:ext cx="3255386" cy="162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60" y="-312569"/>
            <a:ext cx="14530913" cy="8215597"/>
          </a:xfrm>
        </p:spPr>
      </p:pic>
      <p:sp>
        <p:nvSpPr>
          <p:cNvPr id="3" name="Prostokąt 2"/>
          <p:cNvSpPr/>
          <p:nvPr/>
        </p:nvSpPr>
        <p:spPr>
          <a:xfrm>
            <a:off x="489664" y="2740834"/>
            <a:ext cx="12257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32" y="-848438"/>
            <a:ext cx="3425855" cy="3425855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435219" y="133088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®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484772" y="1992818"/>
            <a:ext cx="97798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World Invention Intellectual Property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en-US" sz="3600" b="1" dirty="0" smtClean="0"/>
              <a:t>Associations </a:t>
            </a:r>
            <a:r>
              <a:rPr lang="en-US" sz="3600" b="1" dirty="0"/>
              <a:t>WIIPA</a:t>
            </a:r>
            <a:endParaRPr lang="pl-PL" sz="3600" b="1" dirty="0" smtClean="0"/>
          </a:p>
          <a:p>
            <a:pPr algn="ctr"/>
            <a:r>
              <a:rPr lang="pl-PL" sz="3200" dirty="0" smtClean="0"/>
              <a:t>to:</a:t>
            </a:r>
          </a:p>
          <a:p>
            <a:pPr algn="ctr"/>
            <a:r>
              <a:rPr lang="pl-PL" sz="3600" b="1" dirty="0"/>
              <a:t>Wyższa Szkoła </a:t>
            </a:r>
            <a:r>
              <a:rPr lang="pl-PL" sz="3600" b="1" dirty="0" smtClean="0"/>
              <a:t>Gospodarki</a:t>
            </a:r>
          </a:p>
          <a:p>
            <a:pPr algn="ctr"/>
            <a:r>
              <a:rPr lang="pl-PL" sz="2800" dirty="0" smtClean="0"/>
              <a:t>for:</a:t>
            </a:r>
            <a:endParaRPr lang="pl-PL" sz="2800" dirty="0"/>
          </a:p>
          <a:p>
            <a:pPr algn="ctr"/>
            <a:r>
              <a:rPr lang="pl-PL" sz="3000" b="1" dirty="0" smtClean="0"/>
              <a:t>Pakiet </a:t>
            </a:r>
            <a:r>
              <a:rPr lang="pl-PL" sz="3000" b="1" dirty="0"/>
              <a:t>innowacyjnych usług na rzecz promocji produktu lokalnego: portal </a:t>
            </a:r>
            <a:r>
              <a:rPr lang="pl-PL" sz="3000" b="1" dirty="0" smtClean="0"/>
              <a:t>Najlepszeodrolnika.pl</a:t>
            </a:r>
            <a:r>
              <a:rPr lang="pl-PL" sz="3000" b="1" dirty="0"/>
              <a:t>, Pasieka Miejska, technologie VR/AR w prezentacji produktu turystyki lokalnej (kulturowej, ekologicznej, kulinarnej</a:t>
            </a:r>
            <a:r>
              <a:rPr lang="pl-PL" sz="3000" b="1" dirty="0" smtClean="0"/>
              <a:t>)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24" y="214059"/>
            <a:ext cx="3255386" cy="162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7664"/>
          </a:xfrm>
        </p:spPr>
      </p:pic>
      <p:sp>
        <p:nvSpPr>
          <p:cNvPr id="6" name="pole tekstowe 5"/>
          <p:cNvSpPr txBox="1"/>
          <p:nvPr/>
        </p:nvSpPr>
        <p:spPr>
          <a:xfrm>
            <a:off x="1440258" y="2074701"/>
            <a:ext cx="89849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                         </a:t>
            </a:r>
            <a:r>
              <a:rPr lang="pl-PL" sz="2800" dirty="0"/>
              <a:t>® </a:t>
            </a:r>
            <a:endParaRPr lang="pl-PL" sz="2800" dirty="0" smtClean="0"/>
          </a:p>
          <a:p>
            <a:pPr algn="ctr"/>
            <a:endParaRPr lang="pl-PL" sz="3600" b="1" dirty="0"/>
          </a:p>
          <a:p>
            <a:pPr algn="ctr"/>
            <a:r>
              <a:rPr lang="pl-PL" sz="3600" b="1" dirty="0" smtClean="0"/>
              <a:t>SOCIAL INNOVATION </a:t>
            </a:r>
            <a:r>
              <a:rPr lang="en-US" sz="3600" b="1" dirty="0" smtClean="0"/>
              <a:t>FOR IMPROVING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en-US" sz="3600" b="1" dirty="0" smtClean="0"/>
              <a:t>THE QUALITY OF LIFE, SOLVING SOCIAL PROBLEMS IN VARIOUS AREAS RESULTING FROM THREATS OF THE 21</a:t>
            </a:r>
            <a:r>
              <a:rPr lang="pl-PL" sz="3600" b="1" dirty="0" err="1" smtClean="0"/>
              <a:t>st</a:t>
            </a:r>
            <a:r>
              <a:rPr lang="en-US" sz="3600" b="1" dirty="0" smtClean="0"/>
              <a:t> CENTURY</a:t>
            </a:r>
            <a:endParaRPr lang="en-US" sz="3600" b="1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282" y="-309029"/>
            <a:ext cx="3782861" cy="3782861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sp>
        <p:nvSpPr>
          <p:cNvPr id="13" name="pole tekstowe 12"/>
          <p:cNvSpPr txBox="1"/>
          <p:nvPr/>
        </p:nvSpPr>
        <p:spPr>
          <a:xfrm>
            <a:off x="576197" y="475989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3244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60" y="-345226"/>
            <a:ext cx="14222857" cy="8041426"/>
          </a:xfrm>
        </p:spPr>
      </p:pic>
      <p:sp>
        <p:nvSpPr>
          <p:cNvPr id="3" name="Prostokąt 2"/>
          <p:cNvSpPr/>
          <p:nvPr/>
        </p:nvSpPr>
        <p:spPr>
          <a:xfrm>
            <a:off x="489664" y="2740834"/>
            <a:ext cx="12257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29" y="-601495"/>
            <a:ext cx="3530178" cy="353017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336971" y="156751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®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784574" y="2354194"/>
            <a:ext cx="977981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World Invention Intellectual Property Associations WIIPA</a:t>
            </a:r>
            <a:endParaRPr lang="pl-PL" sz="4000" b="1" dirty="0" smtClean="0"/>
          </a:p>
          <a:p>
            <a:pPr algn="ctr"/>
            <a:r>
              <a:rPr lang="pl-PL" sz="3200" dirty="0" smtClean="0"/>
              <a:t>to:</a:t>
            </a:r>
          </a:p>
          <a:p>
            <a:pPr algn="ctr"/>
            <a:r>
              <a:rPr lang="pl-PL" sz="4000" b="1" dirty="0" smtClean="0"/>
              <a:t>Uniwersytet Łódzki</a:t>
            </a:r>
          </a:p>
          <a:p>
            <a:pPr algn="ctr"/>
            <a:r>
              <a:rPr lang="pl-PL" sz="3200" dirty="0" smtClean="0"/>
              <a:t>for:</a:t>
            </a:r>
          </a:p>
          <a:p>
            <a:pPr algn="ctr"/>
            <a:r>
              <a:rPr lang="pl-PL" sz="4000" b="1" dirty="0"/>
              <a:t>„Skuteczne zdziwienie”. Wyzwalająca myślenie nauka </a:t>
            </a:r>
            <a:r>
              <a:rPr lang="pl-PL" sz="4000" b="1" dirty="0" smtClean="0"/>
              <a:t>czytania</a:t>
            </a:r>
          </a:p>
          <a:p>
            <a:endParaRPr lang="pl-PL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07" y="455555"/>
            <a:ext cx="3255386" cy="162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59" y="-345226"/>
            <a:ext cx="13972562" cy="7899912"/>
          </a:xfrm>
        </p:spPr>
      </p:pic>
      <p:sp>
        <p:nvSpPr>
          <p:cNvPr id="3" name="Prostokąt 2"/>
          <p:cNvSpPr/>
          <p:nvPr/>
        </p:nvSpPr>
        <p:spPr>
          <a:xfrm>
            <a:off x="489664" y="2740834"/>
            <a:ext cx="12257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40" y="-624554"/>
            <a:ext cx="3365388" cy="336538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055295" y="150726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®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22004" y="2631806"/>
            <a:ext cx="117044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World Invention Intellectual Property Associations </a:t>
            </a:r>
            <a:r>
              <a:rPr lang="en-US" sz="3600" b="1" dirty="0" smtClean="0"/>
              <a:t>WIIPA</a:t>
            </a:r>
            <a:endParaRPr lang="pl-PL" sz="3600" b="1" dirty="0" smtClean="0"/>
          </a:p>
          <a:p>
            <a:pPr algn="ctr"/>
            <a:r>
              <a:rPr lang="pl-PL" sz="3600" dirty="0" smtClean="0"/>
              <a:t>to:</a:t>
            </a:r>
          </a:p>
          <a:p>
            <a:pPr algn="ctr"/>
            <a:r>
              <a:rPr lang="pl-PL" sz="3600" b="1" dirty="0"/>
              <a:t>Uniwersytet Jagielloński - Centrum </a:t>
            </a:r>
            <a:r>
              <a:rPr lang="pl-PL" sz="3600" b="1" dirty="0" smtClean="0"/>
              <a:t>Transferu Technologii</a:t>
            </a:r>
          </a:p>
          <a:p>
            <a:pPr algn="ctr"/>
            <a:r>
              <a:rPr lang="pl-PL" sz="3600" dirty="0" smtClean="0"/>
              <a:t>for:</a:t>
            </a:r>
          </a:p>
          <a:p>
            <a:pPr algn="ctr"/>
            <a:r>
              <a:rPr lang="pl-PL" sz="3600" b="1" dirty="0"/>
              <a:t>Karpackie Epizody Wielkiej Wojny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051" y="365125"/>
            <a:ext cx="3079087" cy="153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224" y="-545948"/>
            <a:ext cx="14781211" cy="8357112"/>
          </a:xfrm>
        </p:spPr>
      </p:pic>
      <p:sp>
        <p:nvSpPr>
          <p:cNvPr id="3" name="Prostokąt 2"/>
          <p:cNvSpPr/>
          <p:nvPr/>
        </p:nvSpPr>
        <p:spPr>
          <a:xfrm>
            <a:off x="489664" y="2740834"/>
            <a:ext cx="12257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75" y="-685021"/>
            <a:ext cx="3795032" cy="379503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238999" y="179073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®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94801" y="2579889"/>
            <a:ext cx="1147851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World Invention Intellectual Property 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en-US" sz="4000" b="1" dirty="0" smtClean="0"/>
              <a:t>Associations </a:t>
            </a:r>
            <a:r>
              <a:rPr lang="en-US" sz="4000" b="1" dirty="0"/>
              <a:t>WIIPA</a:t>
            </a:r>
            <a:endParaRPr lang="pl-PL" sz="4000" b="1" dirty="0" smtClean="0"/>
          </a:p>
          <a:p>
            <a:pPr algn="ctr"/>
            <a:r>
              <a:rPr lang="pl-PL" sz="3200" dirty="0" smtClean="0"/>
              <a:t>to:</a:t>
            </a:r>
          </a:p>
          <a:p>
            <a:pPr algn="ctr"/>
            <a:r>
              <a:rPr lang="pl-PL" sz="4000" b="1" dirty="0"/>
              <a:t>Instytut Fizyki Polskiej Akademii </a:t>
            </a:r>
            <a:r>
              <a:rPr lang="pl-PL" sz="4000" b="1" dirty="0" smtClean="0"/>
              <a:t>Nauk</a:t>
            </a:r>
          </a:p>
          <a:p>
            <a:pPr algn="ctr"/>
            <a:r>
              <a:rPr lang="pl-PL" sz="3200" dirty="0"/>
              <a:t>f</a:t>
            </a:r>
            <a:r>
              <a:rPr lang="pl-PL" sz="3200" dirty="0" smtClean="0"/>
              <a:t>or:</a:t>
            </a:r>
          </a:p>
          <a:p>
            <a:pPr algn="ctr"/>
            <a:r>
              <a:rPr lang="pl-PL" sz="4000" b="1" dirty="0"/>
              <a:t>Nowe nanomateriały dla implantologii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775" y="425612"/>
            <a:ext cx="3255386" cy="162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59" y="-345226"/>
            <a:ext cx="13972562" cy="7899912"/>
          </a:xfrm>
        </p:spPr>
      </p:pic>
      <p:sp>
        <p:nvSpPr>
          <p:cNvPr id="3" name="Prostokąt 2"/>
          <p:cNvSpPr/>
          <p:nvPr/>
        </p:nvSpPr>
        <p:spPr>
          <a:xfrm>
            <a:off x="489664" y="2740834"/>
            <a:ext cx="12257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4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53444" y="1765851"/>
            <a:ext cx="11485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/>
              <a:t>Europe France Inventors </a:t>
            </a:r>
            <a:r>
              <a:rPr lang="pl-PL" sz="4000" b="1" dirty="0" smtClean="0"/>
              <a:t>AWARD</a:t>
            </a:r>
            <a:endParaRPr lang="pl-PL" sz="4000" b="1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60" b="86237" l="8225" r="882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79" y="2411229"/>
            <a:ext cx="7807832" cy="585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59" y="-345226"/>
            <a:ext cx="13972562" cy="7899912"/>
          </a:xfrm>
        </p:spPr>
      </p:pic>
      <p:sp>
        <p:nvSpPr>
          <p:cNvPr id="3" name="Prostokąt 2"/>
          <p:cNvSpPr/>
          <p:nvPr/>
        </p:nvSpPr>
        <p:spPr>
          <a:xfrm>
            <a:off x="489664" y="2740834"/>
            <a:ext cx="12257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58" y="-484890"/>
            <a:ext cx="3365388" cy="336538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264599" y="161131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®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66192" y="2274195"/>
            <a:ext cx="114851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/>
              <a:t>Europe France Inventors AWARD, Francja</a:t>
            </a:r>
          </a:p>
          <a:p>
            <a:pPr algn="ctr"/>
            <a:r>
              <a:rPr lang="pl-PL" sz="2800" dirty="0" smtClean="0"/>
              <a:t>to:</a:t>
            </a:r>
          </a:p>
          <a:p>
            <a:pPr algn="ctr"/>
            <a:r>
              <a:rPr lang="pl-PL" sz="3600" b="1" dirty="0"/>
              <a:t>Uniwersytet Technologiczno-Przyrodniczy w </a:t>
            </a:r>
            <a:r>
              <a:rPr lang="pl-PL" sz="3600" b="1" dirty="0" smtClean="0"/>
              <a:t>Bydgoszczy</a:t>
            </a:r>
          </a:p>
          <a:p>
            <a:pPr algn="ctr"/>
            <a:r>
              <a:rPr lang="pl-PL" sz="3200" dirty="0" smtClean="0"/>
              <a:t>for:</a:t>
            </a:r>
            <a:endParaRPr lang="pl-PL" sz="3600" dirty="0" smtClean="0"/>
          </a:p>
          <a:p>
            <a:pPr algn="ctr"/>
            <a:r>
              <a:rPr lang="pl-PL" sz="3600" b="1" dirty="0"/>
              <a:t>Sposób otrzymywania oleju ze zwiększoną zawartością tokoferoli z nasion komosy ryżowej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60" b="86237" l="8225" r="882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682" y="-74952"/>
            <a:ext cx="5760732" cy="431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7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60" y="-345227"/>
            <a:ext cx="14184351" cy="8019655"/>
          </a:xfrm>
        </p:spPr>
      </p:pic>
      <p:sp>
        <p:nvSpPr>
          <p:cNvPr id="3" name="Prostokąt 2"/>
          <p:cNvSpPr/>
          <p:nvPr/>
        </p:nvSpPr>
        <p:spPr>
          <a:xfrm>
            <a:off x="489664" y="2740834"/>
            <a:ext cx="12257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26" y="-568014"/>
            <a:ext cx="3365388" cy="336538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384342" y="159153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®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09280" y="2163796"/>
            <a:ext cx="114851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/>
              <a:t>Europe France Inventors AWARD, Francja</a:t>
            </a:r>
          </a:p>
          <a:p>
            <a:pPr algn="ctr"/>
            <a:r>
              <a:rPr lang="pl-PL" sz="2800" dirty="0" smtClean="0"/>
              <a:t>to:</a:t>
            </a:r>
          </a:p>
          <a:p>
            <a:pPr algn="ctr"/>
            <a:r>
              <a:rPr lang="pl-PL" sz="3600" b="1" dirty="0" smtClean="0"/>
              <a:t>Politechnika </a:t>
            </a:r>
            <a:r>
              <a:rPr lang="pl-PL" sz="3600" b="1" dirty="0"/>
              <a:t>Krakowska im. Tadeusza </a:t>
            </a:r>
            <a:r>
              <a:rPr lang="pl-PL" sz="3600" b="1" dirty="0" smtClean="0"/>
              <a:t>Kościuszki</a:t>
            </a:r>
            <a:endParaRPr lang="pl-PL" sz="3600" dirty="0"/>
          </a:p>
          <a:p>
            <a:pPr algn="ctr"/>
            <a:r>
              <a:rPr lang="pl-PL" sz="3200" dirty="0" smtClean="0"/>
              <a:t>for:</a:t>
            </a:r>
            <a:endParaRPr lang="pl-PL" sz="3600" dirty="0" smtClean="0"/>
          </a:p>
          <a:p>
            <a:pPr algn="ctr"/>
            <a:r>
              <a:rPr lang="pl-PL" sz="3600" b="1" dirty="0" smtClean="0"/>
              <a:t>Fluorescencyjne </a:t>
            </a:r>
            <a:r>
              <a:rPr lang="pl-PL" sz="3600" b="1" dirty="0" err="1"/>
              <a:t>fotoutwardzalne</a:t>
            </a:r>
            <a:r>
              <a:rPr lang="pl-PL" sz="3600" b="1" dirty="0"/>
              <a:t> kompozyty </a:t>
            </a:r>
            <a:endParaRPr lang="pl-PL" sz="3600" b="1" dirty="0" smtClean="0"/>
          </a:p>
          <a:p>
            <a:pPr algn="ctr"/>
            <a:r>
              <a:rPr lang="pl-PL" sz="3600" b="1" dirty="0" smtClean="0"/>
              <a:t>z </a:t>
            </a:r>
            <a:r>
              <a:rPr lang="pl-PL" sz="3600" b="1" dirty="0"/>
              <a:t>nanorurkami </a:t>
            </a:r>
            <a:r>
              <a:rPr lang="pl-PL" sz="3600" b="1" dirty="0" smtClean="0"/>
              <a:t>węglowymi - otrzymywane </a:t>
            </a:r>
            <a:r>
              <a:rPr lang="pl-PL" sz="3600" b="1" dirty="0"/>
              <a:t>metodą </a:t>
            </a:r>
            <a:endParaRPr lang="pl-PL" sz="3600" b="1" dirty="0" smtClean="0"/>
          </a:p>
          <a:p>
            <a:pPr algn="ctr"/>
            <a:r>
              <a:rPr lang="pl-PL" sz="3600" b="1" dirty="0" smtClean="0"/>
              <a:t>w </a:t>
            </a:r>
            <a:r>
              <a:rPr lang="pl-PL" sz="3600" b="1" dirty="0"/>
              <a:t>masie oraz poprzez </a:t>
            </a:r>
            <a:r>
              <a:rPr lang="pl-PL" sz="3600" b="1" dirty="0" smtClean="0"/>
              <a:t>fotodruk </a:t>
            </a:r>
            <a:r>
              <a:rPr lang="pl-PL" sz="3600" b="1" dirty="0"/>
              <a:t>3D</a:t>
            </a:r>
          </a:p>
          <a:p>
            <a:pPr algn="ctr"/>
            <a:endParaRPr lang="pl-PL" sz="3600" b="1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60" b="86237" l="8225" r="882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046" y="-166662"/>
            <a:ext cx="5760732" cy="431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60" y="-345227"/>
            <a:ext cx="14184351" cy="8019655"/>
          </a:xfrm>
        </p:spPr>
      </p:pic>
      <p:sp>
        <p:nvSpPr>
          <p:cNvPr id="3" name="Prostokąt 2"/>
          <p:cNvSpPr/>
          <p:nvPr/>
        </p:nvSpPr>
        <p:spPr>
          <a:xfrm>
            <a:off x="489664" y="2740834"/>
            <a:ext cx="12257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26" y="-568014"/>
            <a:ext cx="3365388" cy="336538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384342" y="159153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®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06888" y="2531669"/>
            <a:ext cx="1148511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/>
              <a:t>Europe France Inventors AWARD, Francja</a:t>
            </a:r>
          </a:p>
          <a:p>
            <a:pPr algn="ctr"/>
            <a:r>
              <a:rPr lang="pl-PL" sz="2800" dirty="0" smtClean="0"/>
              <a:t>to:</a:t>
            </a:r>
          </a:p>
          <a:p>
            <a:pPr algn="ctr"/>
            <a:r>
              <a:rPr lang="pl-PL" sz="3600" b="1" dirty="0" smtClean="0"/>
              <a:t>CHENG SHIU UNIVERSITY IN TAIWAN</a:t>
            </a:r>
          </a:p>
          <a:p>
            <a:pPr algn="ctr"/>
            <a:r>
              <a:rPr lang="pl-PL" sz="3200" dirty="0" smtClean="0"/>
              <a:t>for:</a:t>
            </a:r>
            <a:endParaRPr lang="pl-PL" sz="3600" dirty="0" smtClean="0"/>
          </a:p>
          <a:p>
            <a:pPr algn="ctr"/>
            <a:r>
              <a:rPr lang="pl-PL" sz="3600" b="1" dirty="0" smtClean="0"/>
              <a:t>TEMPERATURE-CONTROL </a:t>
            </a:r>
            <a:r>
              <a:rPr lang="pl-PL" sz="3600" b="1" dirty="0"/>
              <a:t>EXTENSION CORD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60" b="86237" l="8225" r="882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046" y="-166662"/>
            <a:ext cx="5760732" cy="431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60" y="-345227"/>
            <a:ext cx="14184351" cy="8019655"/>
          </a:xfrm>
        </p:spPr>
      </p:pic>
      <p:sp>
        <p:nvSpPr>
          <p:cNvPr id="3" name="Prostokąt 2"/>
          <p:cNvSpPr/>
          <p:nvPr/>
        </p:nvSpPr>
        <p:spPr>
          <a:xfrm>
            <a:off x="489664" y="2740834"/>
            <a:ext cx="12257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26" y="-568014"/>
            <a:ext cx="3365388" cy="336538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384342" y="159153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®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06888" y="2531669"/>
            <a:ext cx="114851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/>
              <a:t>Europe France Inventors AWARD, Francja</a:t>
            </a:r>
          </a:p>
          <a:p>
            <a:pPr algn="ctr"/>
            <a:r>
              <a:rPr lang="pl-PL" sz="2800" dirty="0" smtClean="0"/>
              <a:t>to:</a:t>
            </a:r>
          </a:p>
          <a:p>
            <a:pPr algn="ctr"/>
            <a:r>
              <a:rPr lang="pl-PL" sz="3600" b="1" dirty="0" smtClean="0"/>
              <a:t>THERESA MARYBETH LAY/ THERESA LAY </a:t>
            </a:r>
            <a:r>
              <a:rPr lang="pl-PL" sz="3600" b="1" dirty="0" err="1" smtClean="0"/>
              <a:t>GOD’s</a:t>
            </a:r>
            <a:r>
              <a:rPr lang="pl-PL" sz="3600" b="1" dirty="0" smtClean="0"/>
              <a:t> PILL </a:t>
            </a:r>
            <a:br>
              <a:rPr lang="pl-PL" sz="3600" b="1" dirty="0" smtClean="0"/>
            </a:br>
            <a:r>
              <a:rPr lang="pl-PL" sz="3600" b="1" dirty="0" smtClean="0"/>
              <a:t>from USA</a:t>
            </a:r>
          </a:p>
          <a:p>
            <a:pPr algn="ctr"/>
            <a:r>
              <a:rPr lang="pl-PL" sz="3200" dirty="0" smtClean="0"/>
              <a:t>for:</a:t>
            </a:r>
            <a:endParaRPr lang="pl-PL" sz="3600" dirty="0" smtClean="0"/>
          </a:p>
          <a:p>
            <a:pPr algn="ctr"/>
            <a:r>
              <a:rPr lang="pl-PL" sz="3600" b="1" dirty="0"/>
              <a:t>EDIBLE HOLY COMMUNION GEL CAPSULE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60" b="86237" l="8225" r="882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52" y="0"/>
            <a:ext cx="5760732" cy="431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07" y="-593569"/>
            <a:ext cx="13972562" cy="7899912"/>
          </a:xfrm>
        </p:spPr>
      </p:pic>
      <p:sp>
        <p:nvSpPr>
          <p:cNvPr id="3" name="Prostokąt 2"/>
          <p:cNvSpPr/>
          <p:nvPr/>
        </p:nvSpPr>
        <p:spPr>
          <a:xfrm>
            <a:off x="489664" y="2740834"/>
            <a:ext cx="12257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4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38200" y="1616217"/>
            <a:ext cx="11485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err="1" smtClean="0"/>
              <a:t>Award</a:t>
            </a:r>
            <a:r>
              <a:rPr lang="pl-PL" sz="4400" b="1" dirty="0"/>
              <a:t> </a:t>
            </a:r>
            <a:r>
              <a:rPr lang="pl-PL" sz="4400" b="1" dirty="0" smtClean="0"/>
              <a:t>from Fundacja </a:t>
            </a:r>
            <a:r>
              <a:rPr lang="pl-PL" sz="4400" b="1" dirty="0"/>
              <a:t>Polonia International  </a:t>
            </a:r>
            <a:endParaRPr lang="pl-PL" sz="3200" b="1" dirty="0" smtClean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103" y="2863647"/>
            <a:ext cx="3763280" cy="228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59" y="-345226"/>
            <a:ext cx="13972562" cy="7899912"/>
          </a:xfrm>
        </p:spPr>
      </p:pic>
      <p:sp>
        <p:nvSpPr>
          <p:cNvPr id="3" name="Prostokąt 2"/>
          <p:cNvSpPr/>
          <p:nvPr/>
        </p:nvSpPr>
        <p:spPr>
          <a:xfrm>
            <a:off x="489664" y="2740834"/>
            <a:ext cx="12257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75" y="-529480"/>
            <a:ext cx="3365388" cy="336538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055295" y="150726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®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06888" y="2339618"/>
            <a:ext cx="1148511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err="1" smtClean="0"/>
              <a:t>Award</a:t>
            </a:r>
            <a:r>
              <a:rPr lang="pl-PL" sz="4400" b="1" dirty="0"/>
              <a:t> </a:t>
            </a:r>
            <a:r>
              <a:rPr lang="pl-PL" sz="4400" b="1" dirty="0" smtClean="0"/>
              <a:t>from Fundacja </a:t>
            </a:r>
            <a:r>
              <a:rPr lang="pl-PL" sz="4400" b="1" dirty="0"/>
              <a:t>Polonia International  </a:t>
            </a:r>
            <a:endParaRPr lang="pl-PL" sz="3200" b="1" dirty="0" smtClean="0"/>
          </a:p>
          <a:p>
            <a:pPr algn="ctr"/>
            <a:r>
              <a:rPr lang="pl-PL" sz="2800" dirty="0" smtClean="0"/>
              <a:t>to:</a:t>
            </a:r>
          </a:p>
          <a:p>
            <a:pPr algn="ctr"/>
            <a:r>
              <a:rPr lang="pl-PL" sz="3600" b="1" dirty="0"/>
              <a:t>Wyższa Szkoła </a:t>
            </a:r>
            <a:r>
              <a:rPr lang="pl-PL" sz="3600" b="1" dirty="0" smtClean="0"/>
              <a:t>Gospodarki</a:t>
            </a:r>
          </a:p>
          <a:p>
            <a:pPr algn="ctr"/>
            <a:r>
              <a:rPr lang="pl-PL" sz="3200" dirty="0" smtClean="0"/>
              <a:t>for:</a:t>
            </a:r>
            <a:endParaRPr lang="pl-PL" sz="3600" dirty="0" smtClean="0"/>
          </a:p>
          <a:p>
            <a:pPr algn="ctr"/>
            <a:r>
              <a:rPr lang="pl-PL" sz="3600" b="1" dirty="0"/>
              <a:t>Pakiet innowacyjnych usług na rzecz integracji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społecznej </a:t>
            </a:r>
            <a:r>
              <a:rPr lang="pl-PL" sz="3600" b="1" dirty="0"/>
              <a:t>i kulturowej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650" y="132742"/>
            <a:ext cx="3763280" cy="228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6" y="0"/>
            <a:ext cx="12937608" cy="7326086"/>
          </a:xfrm>
        </p:spPr>
      </p:pic>
      <p:sp>
        <p:nvSpPr>
          <p:cNvPr id="5" name="Prostokąt 4"/>
          <p:cNvSpPr/>
          <p:nvPr/>
        </p:nvSpPr>
        <p:spPr>
          <a:xfrm>
            <a:off x="3748236" y="193683"/>
            <a:ext cx="7952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                         MAIN HONORARY PATRONAGE OF </a:t>
            </a:r>
            <a:r>
              <a:rPr lang="pl-PL" sz="2400" dirty="0"/>
              <a:t>INTARG </a:t>
            </a:r>
            <a:r>
              <a:rPr lang="pl-PL" sz="2400" dirty="0" smtClean="0"/>
              <a:t>2020</a:t>
            </a:r>
            <a:r>
              <a:rPr lang="pl-PL" sz="2800" dirty="0" smtClean="0"/>
              <a:t>:</a:t>
            </a:r>
            <a:endParaRPr lang="pl-PL" sz="28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44" y="3282742"/>
            <a:ext cx="1582061" cy="102075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17" y="888345"/>
            <a:ext cx="4315895" cy="1216662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98957" y="2109838"/>
            <a:ext cx="54985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                  </a:t>
            </a:r>
          </a:p>
          <a:p>
            <a:r>
              <a:rPr lang="pl-PL" sz="2400" dirty="0" smtClean="0"/>
              <a:t>HONORARY PATRONAGE OF </a:t>
            </a:r>
            <a:r>
              <a:rPr lang="pl-PL" sz="2400" dirty="0"/>
              <a:t>INTARG 2020 :</a:t>
            </a:r>
          </a:p>
          <a:p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490582"/>
            <a:ext cx="2886075" cy="541139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02" y="3207542"/>
            <a:ext cx="3278739" cy="990179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45" y="3021931"/>
            <a:ext cx="958783" cy="1361403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921298" y="4656627"/>
            <a:ext cx="7601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INTERNATIONAL HONORARY PATRONAGE OF </a:t>
            </a:r>
            <a:r>
              <a:rPr lang="pl-PL" sz="2400" dirty="0"/>
              <a:t>INTARG 2020 :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99" y="5429108"/>
            <a:ext cx="1981473" cy="95551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429108"/>
            <a:ext cx="1868434" cy="934217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4" y="191727"/>
            <a:ext cx="1538291" cy="1708536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1811489" y="147675"/>
            <a:ext cx="1844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Co-host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28547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59" y="-345226"/>
            <a:ext cx="13972562" cy="7899912"/>
          </a:xfrm>
        </p:spPr>
      </p:pic>
      <p:sp>
        <p:nvSpPr>
          <p:cNvPr id="3" name="Prostokąt 2"/>
          <p:cNvSpPr/>
          <p:nvPr/>
        </p:nvSpPr>
        <p:spPr>
          <a:xfrm>
            <a:off x="489664" y="2740834"/>
            <a:ext cx="12257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75" y="-529480"/>
            <a:ext cx="3365388" cy="336538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055295" y="150726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®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06888" y="2339618"/>
            <a:ext cx="1148511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err="1" smtClean="0"/>
              <a:t>Award</a:t>
            </a:r>
            <a:r>
              <a:rPr lang="pl-PL" sz="4400" b="1" dirty="0"/>
              <a:t> </a:t>
            </a:r>
            <a:r>
              <a:rPr lang="pl-PL" sz="4400" b="1" dirty="0" smtClean="0"/>
              <a:t>from Fundacja </a:t>
            </a:r>
            <a:r>
              <a:rPr lang="pl-PL" sz="4400" b="1" dirty="0"/>
              <a:t>Polonia International  </a:t>
            </a:r>
            <a:endParaRPr lang="pl-PL" sz="3200" b="1" dirty="0" smtClean="0"/>
          </a:p>
          <a:p>
            <a:pPr algn="ctr"/>
            <a:r>
              <a:rPr lang="pl-PL" sz="2800" dirty="0" smtClean="0"/>
              <a:t>to:</a:t>
            </a:r>
          </a:p>
          <a:p>
            <a:pPr algn="ctr"/>
            <a:r>
              <a:rPr lang="pl-PL" sz="3600" b="1" dirty="0"/>
              <a:t>Collegium </a:t>
            </a:r>
            <a:r>
              <a:rPr lang="pl-PL" sz="3600" b="1" dirty="0" err="1"/>
              <a:t>Medicum</a:t>
            </a:r>
            <a:r>
              <a:rPr lang="pl-PL" sz="3600" b="1" dirty="0"/>
              <a:t>, Uniwersytet </a:t>
            </a:r>
            <a:r>
              <a:rPr lang="pl-PL" sz="3600" b="1" dirty="0" smtClean="0"/>
              <a:t>Jana Kochanowskiego</a:t>
            </a:r>
          </a:p>
          <a:p>
            <a:pPr algn="ctr"/>
            <a:r>
              <a:rPr lang="pl-PL" sz="3200" dirty="0" smtClean="0"/>
              <a:t>for:</a:t>
            </a:r>
            <a:endParaRPr lang="pl-PL" sz="3600" dirty="0" smtClean="0"/>
          </a:p>
          <a:p>
            <a:pPr algn="ctr"/>
            <a:r>
              <a:rPr lang="pl-PL" sz="3600" b="1" dirty="0"/>
              <a:t>Aplikacja TOM jako narzędzie wspierające pracę służby zdrowia w zakresie transkulturowej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opieki </a:t>
            </a:r>
            <a:r>
              <a:rPr lang="pl-PL" sz="3600" b="1" dirty="0"/>
              <a:t>medycznej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927" y="63621"/>
            <a:ext cx="3763280" cy="228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59" y="-345226"/>
            <a:ext cx="13972562" cy="7899912"/>
          </a:xfrm>
        </p:spPr>
      </p:pic>
      <p:sp>
        <p:nvSpPr>
          <p:cNvPr id="3" name="Prostokąt 2"/>
          <p:cNvSpPr/>
          <p:nvPr/>
        </p:nvSpPr>
        <p:spPr>
          <a:xfrm>
            <a:off x="489664" y="2740834"/>
            <a:ext cx="12257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75" y="-529480"/>
            <a:ext cx="3365388" cy="336538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055295" y="150726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®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06888" y="2339618"/>
            <a:ext cx="1148511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err="1" smtClean="0"/>
              <a:t>Award</a:t>
            </a:r>
            <a:r>
              <a:rPr lang="pl-PL" sz="4400" b="1" dirty="0"/>
              <a:t> </a:t>
            </a:r>
            <a:r>
              <a:rPr lang="pl-PL" sz="4400" b="1" dirty="0" smtClean="0"/>
              <a:t>from Fundacja </a:t>
            </a:r>
            <a:r>
              <a:rPr lang="pl-PL" sz="4400" b="1" dirty="0"/>
              <a:t>Polonia International  </a:t>
            </a:r>
            <a:endParaRPr lang="pl-PL" sz="3200" b="1" dirty="0" smtClean="0"/>
          </a:p>
          <a:p>
            <a:pPr algn="ctr"/>
            <a:r>
              <a:rPr lang="pl-PL" sz="2800" dirty="0" smtClean="0"/>
              <a:t>to:</a:t>
            </a:r>
          </a:p>
          <a:p>
            <a:pPr algn="ctr"/>
            <a:r>
              <a:rPr lang="pl-PL" sz="3600" b="1" dirty="0"/>
              <a:t>Instytut Badań Systemowych </a:t>
            </a:r>
            <a:r>
              <a:rPr lang="pl-PL" sz="3600" b="1" dirty="0" smtClean="0"/>
              <a:t>PAN</a:t>
            </a:r>
          </a:p>
          <a:p>
            <a:pPr algn="ctr"/>
            <a:r>
              <a:rPr lang="pl-PL" sz="3200" dirty="0" smtClean="0"/>
              <a:t>for:</a:t>
            </a:r>
            <a:endParaRPr lang="pl-PL" sz="3600" dirty="0" smtClean="0"/>
          </a:p>
          <a:p>
            <a:pPr algn="ctr"/>
            <a:r>
              <a:rPr lang="pl-PL" sz="3600" b="1" dirty="0"/>
              <a:t>Innowacyjny system ICT wspomagający kompleksowa zarządzanie miejską siecią wodociągową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942" y="55991"/>
            <a:ext cx="3763280" cy="228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60" y="-345226"/>
            <a:ext cx="14511661" cy="8204712"/>
          </a:xfrm>
        </p:spPr>
      </p:pic>
      <p:sp>
        <p:nvSpPr>
          <p:cNvPr id="3" name="Prostokąt 2"/>
          <p:cNvSpPr/>
          <p:nvPr/>
        </p:nvSpPr>
        <p:spPr>
          <a:xfrm>
            <a:off x="489664" y="2740834"/>
            <a:ext cx="12257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75" y="-529480"/>
            <a:ext cx="3365388" cy="336538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055295" y="150726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®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06888" y="2339618"/>
            <a:ext cx="1148511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err="1" smtClean="0"/>
              <a:t>Award</a:t>
            </a:r>
            <a:r>
              <a:rPr lang="pl-PL" sz="4400" b="1" dirty="0"/>
              <a:t> </a:t>
            </a:r>
            <a:r>
              <a:rPr lang="pl-PL" sz="4400" b="1" dirty="0" smtClean="0"/>
              <a:t>from Fundacja </a:t>
            </a:r>
            <a:r>
              <a:rPr lang="pl-PL" sz="4400" b="1" dirty="0"/>
              <a:t>Polonia International  </a:t>
            </a:r>
            <a:endParaRPr lang="pl-PL" sz="3200" b="1" dirty="0" smtClean="0"/>
          </a:p>
          <a:p>
            <a:pPr algn="ctr"/>
            <a:r>
              <a:rPr lang="pl-PL" sz="2800" dirty="0" smtClean="0"/>
              <a:t>to:</a:t>
            </a:r>
          </a:p>
          <a:p>
            <a:pPr algn="ctr"/>
            <a:r>
              <a:rPr lang="pl-PL" sz="3500" b="1" dirty="0"/>
              <a:t>Politechnika Krakowska im. Tadeusza </a:t>
            </a:r>
            <a:r>
              <a:rPr lang="pl-PL" sz="3500" b="1" dirty="0" smtClean="0"/>
              <a:t>Kościuszki</a:t>
            </a:r>
          </a:p>
          <a:p>
            <a:pPr algn="ctr"/>
            <a:r>
              <a:rPr lang="pl-PL" sz="3200" dirty="0" smtClean="0"/>
              <a:t>for:</a:t>
            </a:r>
            <a:endParaRPr lang="pl-PL" sz="3600" dirty="0" smtClean="0"/>
          </a:p>
          <a:p>
            <a:pPr algn="ctr"/>
            <a:r>
              <a:rPr lang="pl-PL" sz="3500" b="1" dirty="0"/>
              <a:t>Nowatorskie, efektywne systemy inicjujące absorbujące </a:t>
            </a:r>
            <a:endParaRPr lang="pl-PL" sz="3500" b="1" dirty="0" smtClean="0"/>
          </a:p>
          <a:p>
            <a:pPr algn="ctr"/>
            <a:r>
              <a:rPr lang="pl-PL" sz="3500" b="1" dirty="0" smtClean="0"/>
              <a:t>w </a:t>
            </a:r>
            <a:r>
              <a:rPr lang="pl-PL" sz="3500" b="1" dirty="0"/>
              <a:t>zakresie światła widzialnego do otrzymywania nowej generacji</a:t>
            </a:r>
            <a:r>
              <a:rPr lang="pl-PL" sz="3500" b="1" dirty="0" smtClean="0"/>
              <a:t>, całkowicie </a:t>
            </a:r>
            <a:r>
              <a:rPr lang="pl-PL" sz="3500" b="1" dirty="0"/>
              <a:t>bezpiecznych kompozytów dentystycznych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520" y="55991"/>
            <a:ext cx="3763280" cy="228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6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60" y="-345226"/>
            <a:ext cx="14511661" cy="8204712"/>
          </a:xfrm>
        </p:spPr>
      </p:pic>
      <p:sp>
        <p:nvSpPr>
          <p:cNvPr id="3" name="Prostokąt 2"/>
          <p:cNvSpPr/>
          <p:nvPr/>
        </p:nvSpPr>
        <p:spPr>
          <a:xfrm>
            <a:off x="489664" y="2740834"/>
            <a:ext cx="12257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75" y="-529480"/>
            <a:ext cx="3365388" cy="336538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055295" y="150726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®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80397" y="2648752"/>
            <a:ext cx="1148511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err="1" smtClean="0"/>
              <a:t>Award</a:t>
            </a:r>
            <a:r>
              <a:rPr lang="pl-PL" sz="4400" b="1" dirty="0"/>
              <a:t> </a:t>
            </a:r>
            <a:r>
              <a:rPr lang="pl-PL" sz="4400" b="1" dirty="0" smtClean="0"/>
              <a:t>from Fundacja </a:t>
            </a:r>
            <a:r>
              <a:rPr lang="pl-PL" sz="4400" b="1" dirty="0"/>
              <a:t>Polonia International  </a:t>
            </a:r>
            <a:endParaRPr lang="pl-PL" sz="3200" b="1" dirty="0" smtClean="0"/>
          </a:p>
          <a:p>
            <a:pPr algn="ctr"/>
            <a:r>
              <a:rPr lang="pl-PL" sz="2800" dirty="0" smtClean="0"/>
              <a:t>to:</a:t>
            </a:r>
          </a:p>
          <a:p>
            <a:pPr algn="ctr"/>
            <a:r>
              <a:rPr lang="pl-PL" sz="4000" b="1" dirty="0"/>
              <a:t>Regionalne Centrum Edukacji </a:t>
            </a:r>
            <a:r>
              <a:rPr lang="pl-PL" sz="4000" b="1" dirty="0" smtClean="0"/>
              <a:t>Zawodowej w Nisku</a:t>
            </a:r>
          </a:p>
          <a:p>
            <a:pPr algn="ctr"/>
            <a:r>
              <a:rPr lang="pl-PL" sz="3200" dirty="0" smtClean="0"/>
              <a:t>for:</a:t>
            </a:r>
            <a:endParaRPr lang="pl-PL" sz="3600" dirty="0" smtClean="0"/>
          </a:p>
          <a:p>
            <a:pPr algn="ctr"/>
            <a:r>
              <a:rPr lang="pl-PL" sz="4000" b="1" dirty="0"/>
              <a:t>Ekologiczne poidło dla pszczół 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858" y="272998"/>
            <a:ext cx="3763280" cy="228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6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742" y="-457200"/>
            <a:ext cx="14945883" cy="8450216"/>
          </a:xfrm>
        </p:spPr>
      </p:pic>
      <p:sp>
        <p:nvSpPr>
          <p:cNvPr id="3" name="pole tekstowe 2"/>
          <p:cNvSpPr txBox="1"/>
          <p:nvPr/>
        </p:nvSpPr>
        <p:spPr>
          <a:xfrm>
            <a:off x="615176" y="583381"/>
            <a:ext cx="1266008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NAGRODA PREZES URZĘDU PATENTOWEGO </a:t>
            </a:r>
            <a:r>
              <a:rPr lang="en-US" sz="3600" dirty="0" smtClean="0"/>
              <a:t>RP</a:t>
            </a:r>
            <a:endParaRPr lang="pl-PL" sz="3600" dirty="0" smtClean="0"/>
          </a:p>
          <a:p>
            <a:pPr algn="ctr"/>
            <a:endParaRPr lang="pl-PL" sz="3600" dirty="0"/>
          </a:p>
          <a:p>
            <a:pPr algn="ctr"/>
            <a:endParaRPr lang="pl-PL" sz="3600" dirty="0" smtClean="0"/>
          </a:p>
          <a:p>
            <a:pPr algn="ctr"/>
            <a:endParaRPr lang="pl-PL" sz="3600" dirty="0" smtClean="0"/>
          </a:p>
          <a:p>
            <a:endParaRPr lang="pl-PL" sz="4000" dirty="0" smtClean="0"/>
          </a:p>
          <a:p>
            <a:endParaRPr lang="pl-PL" sz="4000" dirty="0"/>
          </a:p>
          <a:p>
            <a:endParaRPr lang="pl-PL" sz="4000" dirty="0"/>
          </a:p>
          <a:p>
            <a:endParaRPr lang="en-US" sz="4000" dirty="0"/>
          </a:p>
          <a:p>
            <a:pPr algn="ctr"/>
            <a:r>
              <a:rPr lang="en-US" sz="3600" dirty="0"/>
              <a:t>HEAD OF THE PATENT </a:t>
            </a:r>
            <a:r>
              <a:rPr lang="en-US" sz="3600" dirty="0" smtClean="0"/>
              <a:t>OFFICE</a:t>
            </a:r>
            <a:r>
              <a:rPr lang="pl-PL" sz="3600" dirty="0" smtClean="0"/>
              <a:t> </a:t>
            </a:r>
            <a:r>
              <a:rPr lang="en-US" sz="3600" dirty="0" smtClean="0"/>
              <a:t>OF </a:t>
            </a:r>
            <a:r>
              <a:rPr lang="en-US" sz="3600" dirty="0"/>
              <a:t>THE REPUBLIC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en-US" sz="3600" dirty="0" smtClean="0"/>
              <a:t>OF </a:t>
            </a:r>
            <a:r>
              <a:rPr lang="en-US" sz="3600" dirty="0"/>
              <a:t>POLAND AWARD</a:t>
            </a:r>
            <a:endParaRPr lang="pl-PL" sz="36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652" y="1690688"/>
            <a:ext cx="4365005" cy="281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60" y="-345227"/>
            <a:ext cx="14195360" cy="8025879"/>
          </a:xfrm>
        </p:spPr>
      </p:pic>
      <p:sp>
        <p:nvSpPr>
          <p:cNvPr id="3" name="Prostokąt 2"/>
          <p:cNvSpPr/>
          <p:nvPr/>
        </p:nvSpPr>
        <p:spPr>
          <a:xfrm>
            <a:off x="489664" y="2740834"/>
            <a:ext cx="12257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75" y="-699712"/>
            <a:ext cx="3795032" cy="379503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238999" y="179073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®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88471" y="2401040"/>
            <a:ext cx="11353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HEAD </a:t>
            </a:r>
            <a:r>
              <a:rPr lang="en-US" sz="3200" b="1" i="1" dirty="0"/>
              <a:t>OF THE PATENT OFFICE </a:t>
            </a:r>
            <a:r>
              <a:rPr lang="en-US" sz="3200" b="1" i="1" dirty="0" smtClean="0"/>
              <a:t>OF </a:t>
            </a:r>
            <a:r>
              <a:rPr lang="en-US" sz="3200" b="1" i="1" dirty="0"/>
              <a:t>THE REPUBLIC </a:t>
            </a:r>
            <a:r>
              <a:rPr lang="pl-PL" sz="3200" b="1" i="1" dirty="0" smtClean="0"/>
              <a:t/>
            </a:r>
            <a:br>
              <a:rPr lang="pl-PL" sz="3200" b="1" i="1" dirty="0" smtClean="0"/>
            </a:br>
            <a:r>
              <a:rPr lang="en-US" sz="3200" b="1" i="1" dirty="0" smtClean="0"/>
              <a:t>OF </a:t>
            </a:r>
            <a:r>
              <a:rPr lang="en-US" sz="3200" b="1" i="1" dirty="0"/>
              <a:t>POLAND AWARD </a:t>
            </a:r>
            <a:endParaRPr lang="en-US" sz="3200" b="1" dirty="0"/>
          </a:p>
          <a:p>
            <a:pPr algn="ctr"/>
            <a:r>
              <a:rPr lang="pl-PL" sz="3200" dirty="0" smtClean="0"/>
              <a:t>to:</a:t>
            </a:r>
            <a:endParaRPr lang="pl-PL" sz="3200" dirty="0"/>
          </a:p>
          <a:p>
            <a:pPr algn="ctr"/>
            <a:r>
              <a:rPr lang="pl-PL" sz="3600" b="1" dirty="0"/>
              <a:t>Instytut Fizyki Polskiej Akademii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2800" dirty="0" smtClean="0"/>
              <a:t>for:</a:t>
            </a:r>
          </a:p>
          <a:p>
            <a:pPr algn="ctr"/>
            <a:r>
              <a:rPr lang="pl-PL" sz="3600" b="1" dirty="0"/>
              <a:t>"Zielone" </a:t>
            </a:r>
            <a:r>
              <a:rPr lang="pl-PL" sz="3600" b="1" dirty="0" smtClean="0"/>
              <a:t>źródło </a:t>
            </a:r>
            <a:r>
              <a:rPr lang="pl-PL" sz="3600" b="1" dirty="0"/>
              <a:t>energii - zmodyfikowane krzemowe ogniwa słoneczne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48" y="184045"/>
            <a:ext cx="3301133" cy="212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5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03" y="-345227"/>
            <a:ext cx="14988775" cy="8474466"/>
          </a:xfrm>
        </p:spPr>
      </p:pic>
      <p:sp>
        <p:nvSpPr>
          <p:cNvPr id="3" name="Prostokąt 2"/>
          <p:cNvSpPr/>
          <p:nvPr/>
        </p:nvSpPr>
        <p:spPr>
          <a:xfrm>
            <a:off x="489664" y="2740834"/>
            <a:ext cx="12257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75" y="-699712"/>
            <a:ext cx="3795032" cy="379503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238999" y="179073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®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38200" y="2395539"/>
            <a:ext cx="1133288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/>
              <a:t>HEAD </a:t>
            </a:r>
            <a:r>
              <a:rPr lang="en-US" sz="3600" b="1" i="1" dirty="0"/>
              <a:t>OF THE PATENT OFFICE </a:t>
            </a:r>
            <a:r>
              <a:rPr lang="pl-PL" sz="3600" b="1" i="1" dirty="0" smtClean="0"/>
              <a:t/>
            </a:r>
            <a:br>
              <a:rPr lang="pl-PL" sz="3600" b="1" i="1" dirty="0" smtClean="0"/>
            </a:br>
            <a:r>
              <a:rPr lang="en-US" sz="3600" b="1" i="1" dirty="0" smtClean="0"/>
              <a:t>OF </a:t>
            </a:r>
            <a:r>
              <a:rPr lang="en-US" sz="3600" b="1" i="1" dirty="0"/>
              <a:t>THE REPUBLIC OF POLAND AWARD </a:t>
            </a:r>
            <a:endParaRPr lang="en-US" sz="3600" b="1" dirty="0"/>
          </a:p>
          <a:p>
            <a:pPr algn="ctr"/>
            <a:r>
              <a:rPr lang="pl-PL" sz="2400" dirty="0" smtClean="0"/>
              <a:t>to: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3200" b="1" dirty="0" err="1" smtClean="0"/>
              <a:t>Mr</a:t>
            </a:r>
            <a:r>
              <a:rPr lang="pl-PL" sz="3200" b="1" dirty="0" smtClean="0"/>
              <a:t>. </a:t>
            </a:r>
            <a:r>
              <a:rPr lang="pl-PL" sz="3200" b="1" dirty="0" err="1" smtClean="0"/>
              <a:t>Sajad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Shabanpourhaghighi</a:t>
            </a:r>
            <a:r>
              <a:rPr lang="pl-PL" sz="3200" b="1" dirty="0" smtClean="0"/>
              <a:t> </a:t>
            </a:r>
            <a:br>
              <a:rPr lang="pl-PL" sz="3200" b="1" dirty="0" smtClean="0"/>
            </a:br>
            <a:r>
              <a:rPr lang="pl-PL" sz="3200" b="1" dirty="0" smtClean="0"/>
              <a:t>from </a:t>
            </a:r>
            <a:r>
              <a:rPr lang="pl-PL" sz="3200" b="1" dirty="0" err="1" smtClean="0"/>
              <a:t>Sweden</a:t>
            </a:r>
            <a:endParaRPr lang="pl-PL" sz="3200" b="1" dirty="0"/>
          </a:p>
          <a:p>
            <a:pPr algn="ctr"/>
            <a:r>
              <a:rPr lang="pl-PL" sz="2800" dirty="0" smtClean="0"/>
              <a:t>for:</a:t>
            </a:r>
          </a:p>
          <a:p>
            <a:pPr algn="ctr"/>
            <a:r>
              <a:rPr lang="en-US" sz="2800" b="1" dirty="0"/>
              <a:t>ENERGY PRODUCTION DEVICE WITH CAPILLARY CHARACTERISTIC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en-US" sz="2800" b="1" dirty="0" smtClean="0"/>
              <a:t>AND </a:t>
            </a:r>
            <a:r>
              <a:rPr lang="en-US" sz="2800" b="1" dirty="0"/>
              <a:t>GRAVITY FORCE</a:t>
            </a:r>
            <a:endParaRPr lang="pl-PL" sz="28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814" y="93901"/>
            <a:ext cx="3443968" cy="222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1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897" y="-310809"/>
            <a:ext cx="12436753" cy="7359062"/>
          </a:xfrm>
        </p:spPr>
      </p:pic>
      <p:sp>
        <p:nvSpPr>
          <p:cNvPr id="6" name="pole tekstowe 5"/>
          <p:cNvSpPr txBox="1"/>
          <p:nvPr/>
        </p:nvSpPr>
        <p:spPr>
          <a:xfrm>
            <a:off x="328653" y="2008888"/>
            <a:ext cx="115076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Diamond Award </a:t>
            </a:r>
            <a:endParaRPr lang="pl-PL" sz="5400" dirty="0"/>
          </a:p>
          <a:p>
            <a:pPr algn="ctr"/>
            <a:r>
              <a:rPr lang="en-GB" sz="5400" b="1" dirty="0"/>
              <a:t>XIII INTARG®2020 – Social</a:t>
            </a:r>
            <a:r>
              <a:rPr lang="pl-PL" sz="5400" b="1" dirty="0"/>
              <a:t> </a:t>
            </a:r>
            <a:r>
              <a:rPr lang="en-GB" sz="5400" b="1" dirty="0"/>
              <a:t>Innovations</a:t>
            </a:r>
            <a:endParaRPr lang="pl-PL" sz="5400" dirty="0"/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1321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897" y="-310809"/>
            <a:ext cx="12436753" cy="7359062"/>
          </a:xfrm>
        </p:spPr>
      </p:pic>
      <p:sp>
        <p:nvSpPr>
          <p:cNvPr id="5" name="pole tekstowe 4"/>
          <p:cNvSpPr txBox="1"/>
          <p:nvPr/>
        </p:nvSpPr>
        <p:spPr>
          <a:xfrm>
            <a:off x="940173" y="2163130"/>
            <a:ext cx="102846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to: </a:t>
            </a:r>
          </a:p>
          <a:p>
            <a:pPr algn="ctr"/>
            <a:r>
              <a:rPr lang="pl-PL" sz="4000" b="1" dirty="0" smtClean="0"/>
              <a:t>Centralny </a:t>
            </a:r>
            <a:r>
              <a:rPr lang="pl-PL" sz="4000" b="1" dirty="0"/>
              <a:t>Instytut Ochrony Pracy - Państwowy Instytut </a:t>
            </a:r>
            <a:r>
              <a:rPr lang="pl-PL" sz="4000" b="1" dirty="0" smtClean="0"/>
              <a:t>Badawczy </a:t>
            </a:r>
          </a:p>
          <a:p>
            <a:pPr algn="ctr"/>
            <a:r>
              <a:rPr lang="pl-PL" sz="3200" dirty="0" smtClean="0"/>
              <a:t>for:</a:t>
            </a:r>
          </a:p>
          <a:p>
            <a:pPr algn="ctr"/>
            <a:r>
              <a:rPr lang="pl-PL" sz="4000" b="1" dirty="0"/>
              <a:t>Model wsparcia osób niepełnosprawnych 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w </a:t>
            </a:r>
            <a:r>
              <a:rPr lang="pl-PL" sz="4000" b="1" dirty="0"/>
              <a:t>środowisku pracy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088602" y="722849"/>
            <a:ext cx="824578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/>
              <a:t>Diamond Award </a:t>
            </a:r>
            <a:endParaRPr lang="pl-PL" sz="4000" dirty="0"/>
          </a:p>
          <a:p>
            <a:pPr algn="ctr"/>
            <a:r>
              <a:rPr lang="en-GB" sz="4000" b="1" dirty="0"/>
              <a:t>XIII INTARG®2020 – Social</a:t>
            </a:r>
            <a:r>
              <a:rPr lang="pl-PL" sz="4000" b="1" dirty="0"/>
              <a:t> </a:t>
            </a:r>
            <a:r>
              <a:rPr lang="en-GB" sz="4000" b="1" dirty="0"/>
              <a:t>Innovations</a:t>
            </a:r>
            <a:endParaRPr lang="pl-PL" sz="4000" dirty="0"/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58044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93" y="-323385"/>
            <a:ext cx="12765293" cy="7200673"/>
          </a:xfrm>
        </p:spPr>
      </p:pic>
      <p:sp>
        <p:nvSpPr>
          <p:cNvPr id="3" name="pole tekstowe 2"/>
          <p:cNvSpPr txBox="1"/>
          <p:nvPr/>
        </p:nvSpPr>
        <p:spPr>
          <a:xfrm>
            <a:off x="620751" y="778760"/>
            <a:ext cx="109504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Diamond Award </a:t>
            </a:r>
            <a:endParaRPr lang="pl-PL" sz="4000" dirty="0"/>
          </a:p>
          <a:p>
            <a:pPr algn="ctr"/>
            <a:r>
              <a:rPr lang="en-GB" sz="4000" b="1" dirty="0" smtClean="0"/>
              <a:t>XIII </a:t>
            </a:r>
            <a:r>
              <a:rPr lang="en-GB" sz="4000" b="1" dirty="0"/>
              <a:t>INTARG®2020 – </a:t>
            </a:r>
            <a:r>
              <a:rPr lang="en-GB" sz="4000" b="1" dirty="0" smtClean="0"/>
              <a:t>Social</a:t>
            </a:r>
            <a:r>
              <a:rPr lang="pl-PL" sz="4000" b="1" dirty="0" smtClean="0"/>
              <a:t> </a:t>
            </a:r>
            <a:r>
              <a:rPr lang="en-GB" sz="4000" b="1" dirty="0" smtClean="0"/>
              <a:t>Innovations</a:t>
            </a:r>
            <a:endParaRPr lang="pl-PL" sz="4000" dirty="0"/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166528" y="2003000"/>
            <a:ext cx="928564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t</a:t>
            </a:r>
            <a:r>
              <a:rPr lang="pl-PL" sz="3200" dirty="0" smtClean="0"/>
              <a:t>o:</a:t>
            </a:r>
          </a:p>
          <a:p>
            <a:pPr algn="ctr"/>
            <a:r>
              <a:rPr lang="pl-PL" sz="4000" b="1" dirty="0" smtClean="0"/>
              <a:t>SWPS </a:t>
            </a:r>
            <a:r>
              <a:rPr lang="pl-PL" sz="4000" b="1" dirty="0"/>
              <a:t>Uniwersytet </a:t>
            </a:r>
            <a:r>
              <a:rPr lang="pl-PL" sz="4000" b="1" dirty="0" smtClean="0"/>
              <a:t>Humanistycznospołeczny</a:t>
            </a:r>
          </a:p>
          <a:p>
            <a:pPr algn="ctr"/>
            <a:r>
              <a:rPr lang="pl-PL" sz="3200" dirty="0"/>
              <a:t>for</a:t>
            </a:r>
            <a:r>
              <a:rPr lang="pl-PL" sz="3200" dirty="0" smtClean="0"/>
              <a:t>:</a:t>
            </a:r>
          </a:p>
          <a:p>
            <a:pPr algn="ctr"/>
            <a:r>
              <a:rPr lang="pl-PL" sz="4000" b="1" dirty="0"/>
              <a:t>RESQL - Lepszy Klimat Szkoły</a:t>
            </a:r>
          </a:p>
          <a:p>
            <a:pPr algn="ctr"/>
            <a:r>
              <a:rPr lang="pl-PL" sz="4000" b="1" dirty="0"/>
              <a:t>RESQL - </a:t>
            </a:r>
            <a:r>
              <a:rPr lang="pl-PL" sz="4000" b="1" dirty="0" err="1"/>
              <a:t>Better</a:t>
            </a:r>
            <a:r>
              <a:rPr lang="pl-PL" sz="4000" b="1" dirty="0"/>
              <a:t> School </a:t>
            </a:r>
            <a:r>
              <a:rPr lang="pl-PL" sz="4000" b="1" dirty="0" err="1"/>
              <a:t>Climate</a:t>
            </a:r>
            <a:endParaRPr lang="pl-PL" sz="4000" b="1" dirty="0"/>
          </a:p>
          <a:p>
            <a:pPr algn="ctr"/>
            <a:endParaRPr lang="pl-PL" sz="3200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25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19"/>
            <a:ext cx="12551067" cy="7018756"/>
          </a:xfrm>
        </p:spPr>
      </p:pic>
      <p:sp>
        <p:nvSpPr>
          <p:cNvPr id="5" name="pole tekstowe 4"/>
          <p:cNvSpPr txBox="1"/>
          <p:nvPr/>
        </p:nvSpPr>
        <p:spPr>
          <a:xfrm>
            <a:off x="6922859" y="287702"/>
            <a:ext cx="626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    MERITORICAL PATRONAGE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885" y="531073"/>
            <a:ext cx="1882379" cy="186995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 flipH="1">
            <a:off x="3015422" y="1646326"/>
            <a:ext cx="6540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PATRONAGE OF </a:t>
            </a:r>
            <a:r>
              <a:rPr lang="pl-PL" sz="2400" dirty="0"/>
              <a:t>INTARG 2020:</a:t>
            </a:r>
          </a:p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13" y="2639433"/>
            <a:ext cx="1134579" cy="114308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82" y="2603963"/>
            <a:ext cx="1896911" cy="116501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211" y="2495882"/>
            <a:ext cx="2467356" cy="120626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70" y="2496209"/>
            <a:ext cx="2859072" cy="1429536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520281" y="4514775"/>
            <a:ext cx="3673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PARTNERS OF </a:t>
            </a:r>
            <a:r>
              <a:rPr lang="pl-PL" sz="2400" dirty="0"/>
              <a:t>INTARG 2020</a:t>
            </a:r>
            <a:r>
              <a:rPr lang="pl-PL" sz="2800" dirty="0" smtClean="0"/>
              <a:t>:</a:t>
            </a:r>
            <a:endParaRPr lang="pl-PL" sz="2800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7" y="5289901"/>
            <a:ext cx="1986962" cy="120572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09" y="5189899"/>
            <a:ext cx="1575506" cy="1567932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52" y="5019302"/>
            <a:ext cx="1522921" cy="1522921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05" y="5152975"/>
            <a:ext cx="1484785" cy="1464445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" y="22342"/>
            <a:ext cx="1538291" cy="1708536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1677455" y="22342"/>
            <a:ext cx="1844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Co-host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32224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896" y="0"/>
            <a:ext cx="12327896" cy="7050986"/>
          </a:xfrm>
        </p:spPr>
      </p:pic>
      <p:sp>
        <p:nvSpPr>
          <p:cNvPr id="5" name="Prostokąt 4"/>
          <p:cNvSpPr/>
          <p:nvPr/>
        </p:nvSpPr>
        <p:spPr>
          <a:xfrm>
            <a:off x="2100940" y="1113374"/>
            <a:ext cx="82296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Diamond Award </a:t>
            </a:r>
            <a:endParaRPr lang="pl-PL" sz="4000" b="1" dirty="0" smtClean="0"/>
          </a:p>
          <a:p>
            <a:pPr algn="ctr"/>
            <a:r>
              <a:rPr lang="en-US" sz="4000" b="1" dirty="0" smtClean="0"/>
              <a:t>XIII </a:t>
            </a:r>
            <a:r>
              <a:rPr lang="en-US" sz="4000" b="1" dirty="0"/>
              <a:t>INTARG®2020 – Social Innovations</a:t>
            </a:r>
          </a:p>
        </p:txBody>
      </p:sp>
      <p:sp>
        <p:nvSpPr>
          <p:cNvPr id="6" name="Prostokąt 5"/>
          <p:cNvSpPr/>
          <p:nvPr/>
        </p:nvSpPr>
        <p:spPr>
          <a:xfrm>
            <a:off x="664028" y="2424340"/>
            <a:ext cx="1086394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 smtClean="0"/>
              <a:t>to</a:t>
            </a:r>
            <a:r>
              <a:rPr lang="pl-PL" sz="3200" dirty="0"/>
              <a:t>: </a:t>
            </a:r>
          </a:p>
          <a:p>
            <a:pPr algn="ctr"/>
            <a:r>
              <a:rPr lang="pl-PL" sz="4000" b="1" dirty="0"/>
              <a:t>Wyższa Szkoła Gospodarki w </a:t>
            </a:r>
            <a:r>
              <a:rPr lang="pl-PL" sz="4000" b="1" dirty="0" smtClean="0"/>
              <a:t>Bydgoszczy</a:t>
            </a:r>
          </a:p>
          <a:p>
            <a:pPr algn="ctr"/>
            <a:r>
              <a:rPr lang="pl-PL" sz="3200" dirty="0" smtClean="0"/>
              <a:t>for</a:t>
            </a:r>
            <a:r>
              <a:rPr lang="pl-PL" sz="3200" dirty="0"/>
              <a:t>:</a:t>
            </a:r>
          </a:p>
          <a:p>
            <a:pPr algn="ctr"/>
            <a:r>
              <a:rPr lang="pl-PL" sz="4000" b="1" dirty="0"/>
              <a:t>Pakiet innowacyjnych usług na rzecz integracji społecznej i kulturowej</a:t>
            </a:r>
          </a:p>
        </p:txBody>
      </p:sp>
    </p:spTree>
    <p:extLst>
      <p:ext uri="{BB962C8B-B14F-4D97-AF65-F5344CB8AC3E}">
        <p14:creationId xmlns:p14="http://schemas.microsoft.com/office/powerpoint/2010/main" val="23454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79" y="-1"/>
            <a:ext cx="13258450" cy="7496162"/>
          </a:xfrm>
        </p:spPr>
      </p:pic>
      <p:sp>
        <p:nvSpPr>
          <p:cNvPr id="5" name="Prostokąt 4"/>
          <p:cNvSpPr/>
          <p:nvPr/>
        </p:nvSpPr>
        <p:spPr>
          <a:xfrm>
            <a:off x="1898724" y="982777"/>
            <a:ext cx="93528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Diamond Award </a:t>
            </a:r>
          </a:p>
          <a:p>
            <a:pPr algn="ctr"/>
            <a:r>
              <a:rPr lang="en-US" sz="4000" b="1" dirty="0"/>
              <a:t>XIII INTARG®2020 – Social Innovations</a:t>
            </a:r>
          </a:p>
        </p:txBody>
      </p:sp>
      <p:sp>
        <p:nvSpPr>
          <p:cNvPr id="6" name="Prostokąt 5"/>
          <p:cNvSpPr/>
          <p:nvPr/>
        </p:nvSpPr>
        <p:spPr>
          <a:xfrm>
            <a:off x="740228" y="2132014"/>
            <a:ext cx="1128848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200" dirty="0">
                <a:solidFill>
                  <a:prstClr val="black"/>
                </a:solidFill>
              </a:rPr>
              <a:t>to: </a:t>
            </a:r>
          </a:p>
          <a:p>
            <a:pPr lvl="0" algn="ctr"/>
            <a:r>
              <a:rPr lang="pl-PL" sz="3600" b="1" dirty="0">
                <a:solidFill>
                  <a:prstClr val="black"/>
                </a:solidFill>
              </a:rPr>
              <a:t>Politechnika Krakowska im. Tadeusza </a:t>
            </a:r>
            <a:r>
              <a:rPr lang="pl-PL" sz="3600" b="1" dirty="0" smtClean="0">
                <a:solidFill>
                  <a:prstClr val="black"/>
                </a:solidFill>
              </a:rPr>
              <a:t>Kościuszki</a:t>
            </a:r>
          </a:p>
          <a:p>
            <a:pPr lvl="0" algn="ctr"/>
            <a:r>
              <a:rPr lang="pl-PL" sz="3200" dirty="0" smtClean="0">
                <a:solidFill>
                  <a:prstClr val="black"/>
                </a:solidFill>
              </a:rPr>
              <a:t>for</a:t>
            </a:r>
            <a:r>
              <a:rPr lang="pl-PL" sz="3200" dirty="0">
                <a:solidFill>
                  <a:prstClr val="black"/>
                </a:solidFill>
              </a:rPr>
              <a:t>:</a:t>
            </a:r>
          </a:p>
          <a:p>
            <a:pPr algn="ctr"/>
            <a:r>
              <a:rPr lang="pl-PL" sz="3600" b="1" dirty="0" smtClean="0"/>
              <a:t>Nowatorskie</a:t>
            </a:r>
            <a:r>
              <a:rPr lang="pl-PL" sz="3600" b="1" dirty="0"/>
              <a:t>, efektywne systemy inicjujące absorbujące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w </a:t>
            </a:r>
            <a:r>
              <a:rPr lang="pl-PL" sz="3600" b="1" dirty="0"/>
              <a:t>zakresie światła widzialnego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do </a:t>
            </a:r>
            <a:r>
              <a:rPr lang="pl-PL" sz="3600" b="1" dirty="0"/>
              <a:t>otrzymywania nowej generacji</a:t>
            </a:r>
            <a:r>
              <a:rPr lang="pl-PL" sz="3600" b="1" dirty="0" smtClean="0"/>
              <a:t>, całkowicie </a:t>
            </a:r>
            <a:r>
              <a:rPr lang="pl-PL" sz="3600" b="1" dirty="0"/>
              <a:t>bezpiecznych kompozytów dentystycznych</a:t>
            </a:r>
          </a:p>
        </p:txBody>
      </p:sp>
    </p:spTree>
    <p:extLst>
      <p:ext uri="{BB962C8B-B14F-4D97-AF65-F5344CB8AC3E}">
        <p14:creationId xmlns:p14="http://schemas.microsoft.com/office/powerpoint/2010/main" val="3887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164" y="-352452"/>
            <a:ext cx="12938384" cy="7315201"/>
          </a:xfrm>
        </p:spPr>
      </p:pic>
      <p:sp>
        <p:nvSpPr>
          <p:cNvPr id="5" name="Prostokąt 4"/>
          <p:cNvSpPr/>
          <p:nvPr/>
        </p:nvSpPr>
        <p:spPr>
          <a:xfrm>
            <a:off x="1902985" y="1084826"/>
            <a:ext cx="87323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Diamond Award </a:t>
            </a:r>
          </a:p>
          <a:p>
            <a:pPr algn="ctr"/>
            <a:r>
              <a:rPr lang="en-US" sz="4000" b="1" dirty="0"/>
              <a:t>XIII INTARG®2020 – Social Innovations</a:t>
            </a:r>
          </a:p>
        </p:txBody>
      </p:sp>
      <p:sp>
        <p:nvSpPr>
          <p:cNvPr id="6" name="Prostokąt 5"/>
          <p:cNvSpPr/>
          <p:nvPr/>
        </p:nvSpPr>
        <p:spPr>
          <a:xfrm>
            <a:off x="451757" y="2505991"/>
            <a:ext cx="1128848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200" dirty="0">
                <a:solidFill>
                  <a:prstClr val="black"/>
                </a:solidFill>
              </a:rPr>
              <a:t>to: 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</a:rPr>
              <a:t>Innovation Lab, The Lam </a:t>
            </a:r>
            <a:r>
              <a:rPr lang="en-US" sz="4000" b="1" dirty="0" smtClean="0">
                <a:solidFill>
                  <a:prstClr val="black"/>
                </a:solidFill>
              </a:rPr>
              <a:t>Foundation</a:t>
            </a:r>
            <a:r>
              <a:rPr lang="pl-PL" sz="4000" b="1" dirty="0" smtClean="0">
                <a:solidFill>
                  <a:prstClr val="black"/>
                </a:solidFill>
              </a:rPr>
              <a:t> </a:t>
            </a:r>
            <a:br>
              <a:rPr lang="pl-PL" sz="4000" b="1" dirty="0" smtClean="0">
                <a:solidFill>
                  <a:prstClr val="black"/>
                </a:solidFill>
              </a:rPr>
            </a:br>
            <a:r>
              <a:rPr lang="pl-PL" sz="4000" b="1" dirty="0" smtClean="0">
                <a:solidFill>
                  <a:prstClr val="black"/>
                </a:solidFill>
              </a:rPr>
              <a:t>form Hong Kong</a:t>
            </a:r>
          </a:p>
          <a:p>
            <a:pPr lvl="0" algn="ctr"/>
            <a:r>
              <a:rPr lang="pl-PL" sz="3200" dirty="0" smtClean="0">
                <a:solidFill>
                  <a:prstClr val="black"/>
                </a:solidFill>
              </a:rPr>
              <a:t>for</a:t>
            </a:r>
            <a:r>
              <a:rPr lang="pl-PL" sz="3200" dirty="0">
                <a:solidFill>
                  <a:prstClr val="black"/>
                </a:solidFill>
              </a:rPr>
              <a:t>:</a:t>
            </a:r>
          </a:p>
          <a:p>
            <a:pPr algn="ctr"/>
            <a:r>
              <a:rPr lang="en-US" sz="4000" b="1" dirty="0" smtClean="0"/>
              <a:t>Blind</a:t>
            </a:r>
            <a:r>
              <a:rPr lang="pl-PL" sz="4000" b="1" dirty="0" smtClean="0"/>
              <a:t> </a:t>
            </a:r>
            <a:r>
              <a:rPr lang="en-US" sz="4000" b="1" dirty="0" smtClean="0"/>
              <a:t>Tasting </a:t>
            </a:r>
            <a:r>
              <a:rPr lang="pl-PL" sz="4000" b="1" dirty="0" err="1" smtClean="0"/>
              <a:t>App</a:t>
            </a:r>
            <a:endParaRPr lang="pl-PL" sz="4000" b="1" dirty="0"/>
          </a:p>
        </p:txBody>
      </p:sp>
    </p:spTree>
    <p:extLst>
      <p:ext uri="{BB962C8B-B14F-4D97-AF65-F5344CB8AC3E}">
        <p14:creationId xmlns:p14="http://schemas.microsoft.com/office/powerpoint/2010/main" val="97678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016"/>
            <a:ext cx="12938384" cy="7315201"/>
          </a:xfrm>
        </p:spPr>
      </p:pic>
      <p:sp>
        <p:nvSpPr>
          <p:cNvPr id="5" name="Prostokąt 4"/>
          <p:cNvSpPr/>
          <p:nvPr/>
        </p:nvSpPr>
        <p:spPr>
          <a:xfrm>
            <a:off x="2231658" y="1186700"/>
            <a:ext cx="8174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Diamond Award </a:t>
            </a:r>
          </a:p>
          <a:p>
            <a:pPr algn="ctr"/>
            <a:r>
              <a:rPr lang="en-US" sz="4000" b="1" dirty="0"/>
              <a:t>XIII INTARG®2020 – Social Innovations</a:t>
            </a:r>
          </a:p>
        </p:txBody>
      </p:sp>
      <p:sp>
        <p:nvSpPr>
          <p:cNvPr id="6" name="Prostokąt 5"/>
          <p:cNvSpPr/>
          <p:nvPr/>
        </p:nvSpPr>
        <p:spPr>
          <a:xfrm>
            <a:off x="555171" y="2603272"/>
            <a:ext cx="1128848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200" dirty="0">
                <a:solidFill>
                  <a:prstClr val="black"/>
                </a:solidFill>
              </a:rPr>
              <a:t>to: </a:t>
            </a:r>
          </a:p>
          <a:p>
            <a:pPr lvl="0" algn="ctr"/>
            <a:r>
              <a:rPr lang="pl-PL" sz="4000" b="1" dirty="0">
                <a:solidFill>
                  <a:prstClr val="black"/>
                </a:solidFill>
              </a:rPr>
              <a:t>Instytut Fizyki Polskiej Akademii </a:t>
            </a:r>
            <a:r>
              <a:rPr lang="pl-PL" sz="4000" b="1" dirty="0" smtClean="0">
                <a:solidFill>
                  <a:prstClr val="black"/>
                </a:solidFill>
              </a:rPr>
              <a:t>Nauk</a:t>
            </a:r>
          </a:p>
          <a:p>
            <a:pPr lvl="0" algn="ctr"/>
            <a:r>
              <a:rPr lang="pl-PL" sz="3200" dirty="0" smtClean="0">
                <a:solidFill>
                  <a:prstClr val="black"/>
                </a:solidFill>
              </a:rPr>
              <a:t>for:</a:t>
            </a:r>
          </a:p>
          <a:p>
            <a:pPr lvl="0" algn="ctr"/>
            <a:r>
              <a:rPr lang="pl-PL" sz="4000" b="1" dirty="0">
                <a:solidFill>
                  <a:prstClr val="black"/>
                </a:solidFill>
              </a:rPr>
              <a:t>"Zielone" </a:t>
            </a:r>
            <a:r>
              <a:rPr lang="pl-PL" sz="4000" b="1" dirty="0" smtClean="0">
                <a:solidFill>
                  <a:prstClr val="black"/>
                </a:solidFill>
              </a:rPr>
              <a:t>źródło </a:t>
            </a:r>
            <a:r>
              <a:rPr lang="pl-PL" sz="4000" b="1" dirty="0">
                <a:solidFill>
                  <a:prstClr val="black"/>
                </a:solidFill>
              </a:rPr>
              <a:t>energii - zmodyfikowane krzemowe ogniwa słoneczne</a:t>
            </a:r>
          </a:p>
        </p:txBody>
      </p:sp>
    </p:spTree>
    <p:extLst>
      <p:ext uri="{BB962C8B-B14F-4D97-AF65-F5344CB8AC3E}">
        <p14:creationId xmlns:p14="http://schemas.microsoft.com/office/powerpoint/2010/main" val="357557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Prostokąt 4"/>
          <p:cNvSpPr/>
          <p:nvPr/>
        </p:nvSpPr>
        <p:spPr>
          <a:xfrm>
            <a:off x="1152685" y="2274838"/>
            <a:ext cx="10103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Award of the President of Jury              </a:t>
            </a:r>
          </a:p>
          <a:p>
            <a:pPr algn="ctr"/>
            <a:r>
              <a:rPr lang="en-US" sz="4800" b="1" dirty="0" smtClean="0"/>
              <a:t>XIII </a:t>
            </a:r>
            <a:r>
              <a:rPr lang="en-US" sz="4800" b="1" dirty="0"/>
              <a:t>INTARG®2020 – Social Innovations</a:t>
            </a:r>
          </a:p>
          <a:p>
            <a:pPr algn="ctr"/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1008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387" y="-185057"/>
            <a:ext cx="13585758" cy="7681218"/>
          </a:xfrm>
        </p:spPr>
      </p:pic>
      <p:sp>
        <p:nvSpPr>
          <p:cNvPr id="5" name="Prostokąt 4"/>
          <p:cNvSpPr/>
          <p:nvPr/>
        </p:nvSpPr>
        <p:spPr>
          <a:xfrm>
            <a:off x="2056199" y="948339"/>
            <a:ext cx="88847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Award of the President of Jury              </a:t>
            </a:r>
          </a:p>
          <a:p>
            <a:pPr algn="ctr"/>
            <a:r>
              <a:rPr lang="en-US" sz="4000" b="1" dirty="0" smtClean="0"/>
              <a:t>XIII </a:t>
            </a:r>
            <a:r>
              <a:rPr lang="en-US" sz="4000" b="1" dirty="0"/>
              <a:t>INTARG®2020 – Social Innovations</a:t>
            </a:r>
          </a:p>
          <a:p>
            <a:pPr algn="ctr"/>
            <a:endParaRPr lang="en-US" sz="3200" b="1" dirty="0"/>
          </a:p>
        </p:txBody>
      </p:sp>
      <p:sp>
        <p:nvSpPr>
          <p:cNvPr id="6" name="Prostokąt 5"/>
          <p:cNvSpPr/>
          <p:nvPr/>
        </p:nvSpPr>
        <p:spPr>
          <a:xfrm>
            <a:off x="838200" y="2391985"/>
            <a:ext cx="1128848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200" dirty="0">
                <a:solidFill>
                  <a:prstClr val="black"/>
                </a:solidFill>
              </a:rPr>
              <a:t>to: </a:t>
            </a:r>
          </a:p>
          <a:p>
            <a:pPr lvl="0" algn="ctr"/>
            <a:r>
              <a:rPr lang="pl-PL" sz="4000" b="1" dirty="0">
                <a:solidFill>
                  <a:prstClr val="black"/>
                </a:solidFill>
              </a:rPr>
              <a:t>Wojskowa Akademia </a:t>
            </a:r>
            <a:r>
              <a:rPr lang="pl-PL" sz="4000" b="1" dirty="0" smtClean="0">
                <a:solidFill>
                  <a:prstClr val="black"/>
                </a:solidFill>
              </a:rPr>
              <a:t>Techniczna</a:t>
            </a:r>
          </a:p>
          <a:p>
            <a:pPr lvl="0" algn="ctr"/>
            <a:r>
              <a:rPr lang="pl-PL" sz="3200" dirty="0" smtClean="0">
                <a:solidFill>
                  <a:prstClr val="black"/>
                </a:solidFill>
              </a:rPr>
              <a:t>for:</a:t>
            </a:r>
          </a:p>
          <a:p>
            <a:pPr algn="ctr"/>
            <a:r>
              <a:rPr lang="pl-PL" sz="4000" b="1" dirty="0" smtClean="0"/>
              <a:t>System uwierzytelniania optycznego </a:t>
            </a:r>
            <a:r>
              <a:rPr lang="pl-PL" sz="4000" b="1" dirty="0" err="1" smtClean="0"/>
              <a:t>DotAuth</a:t>
            </a:r>
            <a:endParaRPr lang="pl-PL" sz="4000" b="1" dirty="0" smtClean="0"/>
          </a:p>
          <a:p>
            <a:pPr algn="ctr"/>
            <a:r>
              <a:rPr lang="pl-PL" sz="4000" b="1" dirty="0" smtClean="0"/>
              <a:t>D</a:t>
            </a:r>
            <a:r>
              <a:rPr lang="en-US" sz="4000" b="1" dirty="0" err="1" smtClean="0"/>
              <a:t>otAuth</a:t>
            </a:r>
            <a:r>
              <a:rPr lang="en-US" sz="4000" b="1" dirty="0" smtClean="0"/>
              <a:t> </a:t>
            </a:r>
            <a:r>
              <a:rPr lang="en-US" sz="4000" b="1" dirty="0"/>
              <a:t>- an optical authentication system</a:t>
            </a:r>
            <a:endParaRPr lang="pl-PL" sz="4000" b="1" dirty="0"/>
          </a:p>
        </p:txBody>
      </p:sp>
    </p:spTree>
    <p:extLst>
      <p:ext uri="{BB962C8B-B14F-4D97-AF65-F5344CB8AC3E}">
        <p14:creationId xmlns:p14="http://schemas.microsoft.com/office/powerpoint/2010/main" val="13598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9922"/>
          </a:xfrm>
        </p:spPr>
      </p:pic>
      <p:sp>
        <p:nvSpPr>
          <p:cNvPr id="5" name="pole tekstowe 4"/>
          <p:cNvSpPr txBox="1"/>
          <p:nvPr/>
        </p:nvSpPr>
        <p:spPr>
          <a:xfrm>
            <a:off x="554915" y="2515465"/>
            <a:ext cx="112808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„The Best Foreign </a:t>
            </a:r>
            <a:r>
              <a:rPr lang="en-GB" sz="4400" b="1" dirty="0" smtClean="0"/>
              <a:t>Innovation”</a:t>
            </a:r>
            <a:r>
              <a:rPr lang="pl-PL" sz="4400" dirty="0"/>
              <a:t> </a:t>
            </a: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en-GB" sz="4400" b="1" dirty="0" smtClean="0"/>
              <a:t>XIII </a:t>
            </a:r>
            <a:r>
              <a:rPr lang="en-GB" sz="4400" b="1" dirty="0"/>
              <a:t>INTARG®2020 – </a:t>
            </a:r>
            <a:r>
              <a:rPr lang="en-GB" sz="4400" b="1" dirty="0" smtClean="0"/>
              <a:t>Social</a:t>
            </a:r>
            <a:r>
              <a:rPr lang="pl-PL" sz="4400" b="1" dirty="0"/>
              <a:t> </a:t>
            </a:r>
            <a:r>
              <a:rPr lang="en-GB" sz="4400" b="1" dirty="0" smtClean="0"/>
              <a:t>Innovations</a:t>
            </a:r>
            <a:endParaRPr lang="pl-PL" sz="4400" dirty="0"/>
          </a:p>
          <a:p>
            <a:pPr algn="ctr"/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56321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770" y="-480712"/>
            <a:ext cx="13958238" cy="7893884"/>
          </a:xfrm>
        </p:spPr>
      </p:pic>
      <p:sp>
        <p:nvSpPr>
          <p:cNvPr id="5" name="pole tekstowe 4"/>
          <p:cNvSpPr txBox="1"/>
          <p:nvPr/>
        </p:nvSpPr>
        <p:spPr>
          <a:xfrm>
            <a:off x="554915" y="1017174"/>
            <a:ext cx="112808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„</a:t>
            </a:r>
            <a:r>
              <a:rPr lang="en-GB" sz="4000" b="1" dirty="0"/>
              <a:t>The Best Foreign </a:t>
            </a:r>
            <a:r>
              <a:rPr lang="en-GB" sz="4000" b="1" dirty="0" smtClean="0"/>
              <a:t>Innovation”</a:t>
            </a:r>
            <a:r>
              <a:rPr lang="pl-PL" sz="4000" dirty="0"/>
              <a:t>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en-GB" sz="4000" b="1" dirty="0" smtClean="0"/>
              <a:t>XIII </a:t>
            </a:r>
            <a:r>
              <a:rPr lang="en-GB" sz="4000" b="1" dirty="0"/>
              <a:t>INTARG®2020 – </a:t>
            </a:r>
            <a:r>
              <a:rPr lang="en-GB" sz="4000" b="1" dirty="0" smtClean="0"/>
              <a:t>Social</a:t>
            </a:r>
            <a:r>
              <a:rPr lang="pl-PL" sz="4000" b="1" dirty="0"/>
              <a:t> </a:t>
            </a:r>
            <a:r>
              <a:rPr lang="en-GB" sz="4000" b="1" dirty="0" smtClean="0"/>
              <a:t>Innovations</a:t>
            </a:r>
            <a:endParaRPr lang="pl-PL" sz="4000" dirty="0"/>
          </a:p>
          <a:p>
            <a:pPr algn="ctr"/>
            <a:endParaRPr lang="pl-PL" sz="3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62574" y="2667073"/>
            <a:ext cx="1167320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to:</a:t>
            </a:r>
          </a:p>
          <a:p>
            <a:pPr algn="ctr"/>
            <a:r>
              <a:rPr lang="en-US" sz="4000" b="1" dirty="0"/>
              <a:t>	Innovation Lab, The Lam </a:t>
            </a:r>
            <a:r>
              <a:rPr lang="en-US" sz="4000" b="1" dirty="0" smtClean="0"/>
              <a:t>Foundation</a:t>
            </a:r>
            <a:r>
              <a:rPr lang="pl-PL" sz="4000" b="1" dirty="0" smtClean="0"/>
              <a:t> </a:t>
            </a:r>
            <a:br>
              <a:rPr lang="pl-PL" sz="4000" b="1" dirty="0" smtClean="0"/>
            </a:br>
            <a:r>
              <a:rPr lang="pl-PL" sz="4000" b="1" dirty="0" smtClean="0"/>
              <a:t>from Hong Kong</a:t>
            </a:r>
            <a:endParaRPr lang="en-US" sz="4000" b="1" dirty="0"/>
          </a:p>
          <a:p>
            <a:pPr algn="ctr"/>
            <a:r>
              <a:rPr lang="pl-PL" sz="3200" dirty="0"/>
              <a:t>f</a:t>
            </a:r>
            <a:r>
              <a:rPr lang="pl-PL" sz="3200" dirty="0" smtClean="0"/>
              <a:t>or:</a:t>
            </a:r>
          </a:p>
          <a:p>
            <a:pPr algn="ctr"/>
            <a:r>
              <a:rPr lang="en-US" sz="4000" b="1" dirty="0" smtClean="0"/>
              <a:t>Blind</a:t>
            </a:r>
            <a:r>
              <a:rPr lang="pl-PL" sz="4000" b="1" dirty="0" smtClean="0"/>
              <a:t> </a:t>
            </a:r>
            <a:r>
              <a:rPr lang="en-US" sz="4000" b="1" dirty="0" smtClean="0"/>
              <a:t>Tasting </a:t>
            </a:r>
            <a:r>
              <a:rPr lang="pl-PL" sz="4000" b="1" dirty="0" err="1" smtClean="0"/>
              <a:t>App</a:t>
            </a:r>
            <a:endParaRPr lang="pl-PL" sz="4000" b="1" dirty="0"/>
          </a:p>
        </p:txBody>
      </p:sp>
    </p:spTree>
    <p:extLst>
      <p:ext uri="{BB962C8B-B14F-4D97-AF65-F5344CB8AC3E}">
        <p14:creationId xmlns:p14="http://schemas.microsoft.com/office/powerpoint/2010/main" val="10035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412"/>
            <a:ext cx="12192000" cy="6862411"/>
          </a:xfrm>
        </p:spPr>
      </p:pic>
      <p:sp>
        <p:nvSpPr>
          <p:cNvPr id="3" name="pole tekstowe 2"/>
          <p:cNvSpPr txBox="1"/>
          <p:nvPr/>
        </p:nvSpPr>
        <p:spPr>
          <a:xfrm>
            <a:off x="964871" y="2060225"/>
            <a:ext cx="10671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„Pro </a:t>
            </a:r>
            <a:r>
              <a:rPr lang="en-US" sz="4800" b="1" dirty="0" err="1"/>
              <a:t>Societas</a:t>
            </a:r>
            <a:r>
              <a:rPr lang="en-US" sz="4800" b="1" dirty="0"/>
              <a:t> </a:t>
            </a:r>
            <a:r>
              <a:rPr lang="en-US" sz="4800" b="1" dirty="0" smtClean="0"/>
              <a:t>Bono”</a:t>
            </a:r>
            <a:r>
              <a:rPr lang="pl-PL" sz="4800" b="1" dirty="0" smtClean="0"/>
              <a:t> </a:t>
            </a:r>
            <a:r>
              <a:rPr lang="en-US" sz="4800" b="1" dirty="0" smtClean="0"/>
              <a:t>Grand </a:t>
            </a:r>
            <a:r>
              <a:rPr lang="en-US" sz="4800" b="1" dirty="0"/>
              <a:t>Prix </a:t>
            </a:r>
            <a:r>
              <a:rPr lang="pl-PL" sz="4800" b="1" dirty="0" smtClean="0"/>
              <a:t/>
            </a:r>
            <a:br>
              <a:rPr lang="pl-PL" sz="4800" b="1" dirty="0" smtClean="0"/>
            </a:br>
            <a:r>
              <a:rPr lang="en-US" sz="4800" b="1" dirty="0" smtClean="0"/>
              <a:t>XIII </a:t>
            </a:r>
            <a:r>
              <a:rPr lang="en-US" sz="4800" b="1" dirty="0"/>
              <a:t>INTARG®2020 – Social Innovations</a:t>
            </a:r>
          </a:p>
        </p:txBody>
      </p:sp>
    </p:spTree>
    <p:extLst>
      <p:ext uri="{BB962C8B-B14F-4D97-AF65-F5344CB8AC3E}">
        <p14:creationId xmlns:p14="http://schemas.microsoft.com/office/powerpoint/2010/main" val="398331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515" y="-564331"/>
            <a:ext cx="13112480" cy="7380514"/>
          </a:xfrm>
        </p:spPr>
      </p:pic>
      <p:sp>
        <p:nvSpPr>
          <p:cNvPr id="3" name="pole tekstowe 2"/>
          <p:cNvSpPr txBox="1"/>
          <p:nvPr/>
        </p:nvSpPr>
        <p:spPr>
          <a:xfrm>
            <a:off x="1095500" y="913840"/>
            <a:ext cx="10671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„Pro </a:t>
            </a:r>
            <a:r>
              <a:rPr lang="en-US" sz="4000" b="1" dirty="0" err="1"/>
              <a:t>Societas</a:t>
            </a:r>
            <a:r>
              <a:rPr lang="en-US" sz="4000" b="1" dirty="0"/>
              <a:t> </a:t>
            </a:r>
            <a:r>
              <a:rPr lang="en-US" sz="4000" b="1" dirty="0" smtClean="0"/>
              <a:t>Bono”</a:t>
            </a:r>
            <a:r>
              <a:rPr lang="pl-PL" sz="4000" b="1" dirty="0" smtClean="0"/>
              <a:t> </a:t>
            </a:r>
            <a:r>
              <a:rPr lang="en-US" sz="4000" b="1" dirty="0" smtClean="0"/>
              <a:t>Grand </a:t>
            </a:r>
            <a:r>
              <a:rPr lang="en-US" sz="4000" b="1" dirty="0"/>
              <a:t>Prix 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en-US" sz="4000" b="1" dirty="0" smtClean="0"/>
              <a:t>XIII </a:t>
            </a:r>
            <a:r>
              <a:rPr lang="en-US" sz="4000" b="1" dirty="0"/>
              <a:t>INTARG®2020 – Social Innovations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420601" y="2356273"/>
            <a:ext cx="9649052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dirty="0"/>
              <a:t>to:</a:t>
            </a:r>
          </a:p>
          <a:p>
            <a:pPr algn="ctr"/>
            <a:r>
              <a:rPr lang="pl-PL" sz="4000" b="1" dirty="0"/>
              <a:t>SWPS Uniwersytet </a:t>
            </a:r>
            <a:r>
              <a:rPr lang="pl-PL" sz="4000" b="1" dirty="0" smtClean="0"/>
              <a:t>Humanistycznospołeczny</a:t>
            </a:r>
          </a:p>
          <a:p>
            <a:pPr algn="ctr"/>
            <a:r>
              <a:rPr lang="pl-PL" sz="3200" dirty="0" smtClean="0"/>
              <a:t>for:</a:t>
            </a:r>
          </a:p>
          <a:p>
            <a:pPr algn="ctr"/>
            <a:r>
              <a:rPr lang="pl-PL" sz="4000" b="1" dirty="0"/>
              <a:t>RESQL - Lepszy Klimat </a:t>
            </a:r>
            <a:r>
              <a:rPr lang="pl-PL" sz="4000" b="1" dirty="0" smtClean="0"/>
              <a:t>Szkoły</a:t>
            </a:r>
          </a:p>
          <a:p>
            <a:pPr algn="ctr"/>
            <a:r>
              <a:rPr lang="pl-PL" sz="4000" b="1" dirty="0"/>
              <a:t>RESQL - </a:t>
            </a:r>
            <a:r>
              <a:rPr lang="pl-PL" sz="4000" b="1" dirty="0" err="1"/>
              <a:t>Better</a:t>
            </a:r>
            <a:r>
              <a:rPr lang="pl-PL" sz="4000" b="1" dirty="0"/>
              <a:t> School </a:t>
            </a:r>
            <a:r>
              <a:rPr lang="pl-PL" sz="4000" b="1" dirty="0" err="1"/>
              <a:t>Climate</a:t>
            </a:r>
            <a:endParaRPr lang="pl-PL" sz="4000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73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74"/>
            <a:ext cx="12616542" cy="6953999"/>
          </a:xfrm>
        </p:spPr>
      </p:pic>
      <p:sp>
        <p:nvSpPr>
          <p:cNvPr id="5" name="pole tekstowe 4"/>
          <p:cNvSpPr txBox="1"/>
          <p:nvPr/>
        </p:nvSpPr>
        <p:spPr>
          <a:xfrm>
            <a:off x="5013315" y="270431"/>
            <a:ext cx="845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INTERNATIONAL MEDIA PATRONAGE OF </a:t>
            </a:r>
            <a:r>
              <a:rPr lang="pl-PL" sz="2400" dirty="0"/>
              <a:t>INTARG 2020 :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68" y="327832"/>
            <a:ext cx="3129810" cy="165184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459206" y="1649491"/>
            <a:ext cx="490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MEDIA PATRONAGE OF </a:t>
            </a:r>
            <a:r>
              <a:rPr lang="pl-PL" sz="2400" dirty="0"/>
              <a:t>INTARG 2020 :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72" y="2274668"/>
            <a:ext cx="1436152" cy="88008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40" y="3563842"/>
            <a:ext cx="2184024" cy="70753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5" y="1967207"/>
            <a:ext cx="2857500" cy="119062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40" y="1760883"/>
            <a:ext cx="3439015" cy="180548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340" y="3073828"/>
            <a:ext cx="1500968" cy="150096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627" y="5879657"/>
            <a:ext cx="2046343" cy="66301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5" y="4745554"/>
            <a:ext cx="2307128" cy="536227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88" y="5901496"/>
            <a:ext cx="3186796" cy="668199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16" y="3471126"/>
            <a:ext cx="2519825" cy="748816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944" y="3719032"/>
            <a:ext cx="2067410" cy="440132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71" y="4512860"/>
            <a:ext cx="2386694" cy="906944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040" y="5868626"/>
            <a:ext cx="1810705" cy="753253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73" y="3400674"/>
            <a:ext cx="2323891" cy="871459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9" y="5855663"/>
            <a:ext cx="1926763" cy="735555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53" y="4509111"/>
            <a:ext cx="2381250" cy="838200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494" y="4033990"/>
            <a:ext cx="3443423" cy="1959356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555" y="2164896"/>
            <a:ext cx="2266472" cy="827794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3" y="121548"/>
            <a:ext cx="1474295" cy="1637457"/>
          </a:xfrm>
          <a:prstGeom prst="rect">
            <a:avLst/>
          </a:prstGeom>
        </p:spPr>
      </p:pic>
      <p:sp>
        <p:nvSpPr>
          <p:cNvPr id="26" name="pole tekstowe 25"/>
          <p:cNvSpPr txBox="1"/>
          <p:nvPr/>
        </p:nvSpPr>
        <p:spPr>
          <a:xfrm>
            <a:off x="1570683" y="58179"/>
            <a:ext cx="1844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Co-host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26704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588" y="-758283"/>
            <a:ext cx="14493022" cy="8194174"/>
          </a:xfrm>
        </p:spPr>
      </p:pic>
      <p:sp>
        <p:nvSpPr>
          <p:cNvPr id="3" name="Prostokąt 2"/>
          <p:cNvSpPr/>
          <p:nvPr/>
        </p:nvSpPr>
        <p:spPr>
          <a:xfrm>
            <a:off x="78059" y="1027906"/>
            <a:ext cx="13411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/>
              <a:t>SPECJALNA EDYCJA INTARG® 2020 – INNOWACJE SPOŁECZNE </a:t>
            </a:r>
          </a:p>
          <a:p>
            <a:pPr algn="ctr"/>
            <a:r>
              <a:rPr lang="pl-PL" sz="2800" b="1" dirty="0"/>
              <a:t>SPECIAL EDITION OF INTARG® 2020 – SOCIAL INNOVATIONS </a:t>
            </a:r>
          </a:p>
          <a:p>
            <a:endParaRPr lang="pl-PL" dirty="0"/>
          </a:p>
          <a:p>
            <a:r>
              <a:rPr lang="pl-PL" sz="2200" b="1" dirty="0"/>
              <a:t>MIĘDZYNARODOWE JURY – INTARNATIONAL JURY </a:t>
            </a:r>
          </a:p>
          <a:p>
            <a:endParaRPr lang="pl-PL" sz="2200" b="1" dirty="0"/>
          </a:p>
          <a:p>
            <a:r>
              <a:rPr lang="pl-PL" sz="2400" b="1" dirty="0"/>
              <a:t>dr inż. Krzysztof Biernat, prof. nadzw. </a:t>
            </a:r>
            <a:r>
              <a:rPr lang="pl-PL" sz="2200" dirty="0"/>
              <a:t>– Przewodniczący Międzynarodowego Jury  </a:t>
            </a:r>
          </a:p>
          <a:p>
            <a:r>
              <a:rPr lang="pl-PL" sz="2200" dirty="0"/>
              <a:t>                                                                     </a:t>
            </a:r>
            <a:r>
              <a:rPr lang="pl-PL" sz="2200" dirty="0" smtClean="0"/>
              <a:t>         </a:t>
            </a:r>
            <a:r>
              <a:rPr lang="pl-PL" sz="2200" dirty="0" err="1" smtClean="0"/>
              <a:t>President</a:t>
            </a:r>
            <a:r>
              <a:rPr lang="pl-PL" sz="2200" dirty="0" smtClean="0"/>
              <a:t> </a:t>
            </a:r>
            <a:r>
              <a:rPr lang="pl-PL" sz="2200" dirty="0"/>
              <a:t>of the International Jury – Polska/Poland</a:t>
            </a:r>
          </a:p>
          <a:p>
            <a:r>
              <a:rPr lang="pl-PL" sz="2400" b="1" dirty="0"/>
              <a:t>prof. dr hab. n. </a:t>
            </a:r>
            <a:r>
              <a:rPr lang="pl-PL" sz="2400" b="1" dirty="0" smtClean="0"/>
              <a:t>med. inż</a:t>
            </a:r>
            <a:r>
              <a:rPr lang="pl-PL" sz="2400" b="1" dirty="0"/>
              <a:t>. Aleksander Sieroń</a:t>
            </a:r>
            <a:r>
              <a:rPr lang="pl-PL" sz="2400" dirty="0"/>
              <a:t> </a:t>
            </a:r>
            <a:r>
              <a:rPr lang="pl-PL" sz="2200" dirty="0"/>
              <a:t>– Wiceprzewodniczący Międzynarodowego Jury  </a:t>
            </a:r>
          </a:p>
          <a:p>
            <a:r>
              <a:rPr lang="pl-PL" sz="2200" dirty="0"/>
              <a:t>                                                                                        </a:t>
            </a:r>
            <a:r>
              <a:rPr lang="pl-PL" sz="2200" dirty="0" smtClean="0"/>
              <a:t>           Vice-</a:t>
            </a:r>
            <a:r>
              <a:rPr lang="pl-PL" sz="2200" dirty="0" err="1" smtClean="0"/>
              <a:t>President</a:t>
            </a:r>
            <a:r>
              <a:rPr lang="pl-PL" sz="2200" dirty="0" smtClean="0"/>
              <a:t> </a:t>
            </a:r>
            <a:r>
              <a:rPr lang="pl-PL" sz="2200" dirty="0"/>
              <a:t>of the International Jury </a:t>
            </a:r>
          </a:p>
          <a:p>
            <a:r>
              <a:rPr lang="pl-PL" sz="2400" b="1" dirty="0"/>
              <a:t>dr inż. Marlena </a:t>
            </a:r>
            <a:r>
              <a:rPr lang="pl-PL" sz="2400" b="1" dirty="0" err="1"/>
              <a:t>Owczuk</a:t>
            </a:r>
            <a:r>
              <a:rPr lang="pl-PL" sz="2400" dirty="0"/>
              <a:t> </a:t>
            </a:r>
            <a:r>
              <a:rPr lang="pl-PL" sz="2200" dirty="0"/>
              <a:t>– Sekretarz Międzynarodowego Jury</a:t>
            </a:r>
          </a:p>
          <a:p>
            <a:r>
              <a:rPr lang="pl-PL" sz="2200" dirty="0"/>
              <a:t>                                           </a:t>
            </a:r>
            <a:r>
              <a:rPr lang="pl-PL" sz="2200" dirty="0" smtClean="0"/>
              <a:t>        </a:t>
            </a:r>
            <a:r>
              <a:rPr lang="pl-PL" sz="2200" dirty="0" err="1" smtClean="0"/>
              <a:t>Secretary</a:t>
            </a:r>
            <a:r>
              <a:rPr lang="pl-PL" sz="2200" dirty="0" smtClean="0"/>
              <a:t> </a:t>
            </a:r>
            <a:r>
              <a:rPr lang="pl-PL" sz="2200" dirty="0"/>
              <a:t>of the International Jury – Polska/Poland</a:t>
            </a:r>
          </a:p>
          <a:p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478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002" y="-925551"/>
            <a:ext cx="15715680" cy="8885449"/>
          </a:xfrm>
        </p:spPr>
      </p:pic>
      <p:sp>
        <p:nvSpPr>
          <p:cNvPr id="3" name="Prostokąt 2"/>
          <p:cNvSpPr/>
          <p:nvPr/>
        </p:nvSpPr>
        <p:spPr>
          <a:xfrm>
            <a:off x="2854713" y="33454"/>
            <a:ext cx="945623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CZŁONKOWIE MIEDZYNARODOWEGO JURY/ MEMBERS OF THE INTERNATIONAL JURY</a:t>
            </a:r>
          </a:p>
          <a:p>
            <a:endParaRPr lang="pl-PL" dirty="0"/>
          </a:p>
          <a:p>
            <a:r>
              <a:rPr lang="pl-PL" sz="2000" dirty="0"/>
              <a:t>prof. dr hab. Wiesław Stręk – Polska/Poland</a:t>
            </a:r>
          </a:p>
          <a:p>
            <a:r>
              <a:rPr lang="pl-PL" sz="2000" dirty="0"/>
              <a:t>dr hab. Paweł Izdebski, prof. </a:t>
            </a:r>
            <a:r>
              <a:rPr lang="pl-PL" sz="2000" dirty="0" err="1"/>
              <a:t>ndzw</a:t>
            </a:r>
            <a:r>
              <a:rPr lang="pl-PL" sz="2000" dirty="0"/>
              <a:t>. – Polska/Poland </a:t>
            </a:r>
          </a:p>
          <a:p>
            <a:r>
              <a:rPr lang="pl-PL" sz="2000" dirty="0"/>
              <a:t>prof. dr hab. Arkadiusz </a:t>
            </a:r>
            <a:r>
              <a:rPr lang="pl-PL" sz="2000" dirty="0" err="1"/>
              <a:t>Stempin</a:t>
            </a:r>
            <a:r>
              <a:rPr lang="pl-PL" sz="2000" dirty="0"/>
              <a:t> – Polska/Poland</a:t>
            </a:r>
          </a:p>
          <a:p>
            <a:r>
              <a:rPr lang="pl-PL" sz="2000" dirty="0"/>
              <a:t>ks. prof. dr.  hab. Ryszard Sadowski – Polska/Poland</a:t>
            </a:r>
          </a:p>
          <a:p>
            <a:r>
              <a:rPr lang="pl-PL" sz="2000" dirty="0"/>
              <a:t>prof. dr hab. Leszek </a:t>
            </a:r>
            <a:r>
              <a:rPr lang="pl-PL" sz="2000" dirty="0" err="1"/>
              <a:t>Sirko</a:t>
            </a:r>
            <a:r>
              <a:rPr lang="pl-PL" sz="2000" dirty="0"/>
              <a:t> – Polska/Poland</a:t>
            </a:r>
          </a:p>
          <a:p>
            <a:r>
              <a:rPr lang="pl-PL" sz="2000" dirty="0"/>
              <a:t>dr hab. Artur Jóźwik prof. </a:t>
            </a:r>
            <a:r>
              <a:rPr lang="pl-PL" sz="2000" dirty="0" err="1"/>
              <a:t>ndzw</a:t>
            </a:r>
            <a:r>
              <a:rPr lang="pl-PL" sz="2000" dirty="0"/>
              <a:t>. – Polska/Poland </a:t>
            </a:r>
          </a:p>
          <a:p>
            <a:r>
              <a:rPr lang="pl-PL" sz="2000" dirty="0"/>
              <a:t>dr hab. inż. Grzegorz Wcisło prof. </a:t>
            </a:r>
            <a:r>
              <a:rPr lang="pl-PL" sz="2000" dirty="0" err="1"/>
              <a:t>ndzw</a:t>
            </a:r>
            <a:r>
              <a:rPr lang="pl-PL" sz="2000" dirty="0"/>
              <a:t> – Polska/Poland</a:t>
            </a:r>
          </a:p>
          <a:p>
            <a:r>
              <a:rPr lang="pl-PL" sz="2000" dirty="0"/>
              <a:t>dr Andrzej Szteliga – Polska/Poland </a:t>
            </a:r>
          </a:p>
          <a:p>
            <a:r>
              <a:rPr lang="pl-PL" sz="2000" dirty="0"/>
              <a:t>dr  Phan Quoc Nguyen, </a:t>
            </a:r>
            <a:r>
              <a:rPr lang="pl-PL" sz="2000" dirty="0" err="1"/>
              <a:t>Director</a:t>
            </a:r>
            <a:r>
              <a:rPr lang="pl-PL" sz="2000" dirty="0"/>
              <a:t> WIIPA – Wietnam/</a:t>
            </a:r>
            <a:r>
              <a:rPr lang="pl-PL" sz="2000" dirty="0" err="1"/>
              <a:t>Vietnam</a:t>
            </a:r>
            <a:r>
              <a:rPr lang="pl-PL" sz="2000" dirty="0"/>
              <a:t> </a:t>
            </a:r>
          </a:p>
          <a:p>
            <a:r>
              <a:rPr lang="pl-PL" sz="2000" dirty="0"/>
              <a:t>dr Kitti Supchukun – Tajlandia/Thailand </a:t>
            </a:r>
          </a:p>
          <a:p>
            <a:r>
              <a:rPr lang="pl-PL" sz="2000" dirty="0"/>
              <a:t>mgr Grzegorz </a:t>
            </a:r>
            <a:r>
              <a:rPr lang="pl-PL" sz="2000" dirty="0" err="1"/>
              <a:t>Grześkiewicz</a:t>
            </a:r>
            <a:r>
              <a:rPr lang="pl-PL" sz="2000" dirty="0"/>
              <a:t> – Polska/Poland</a:t>
            </a:r>
          </a:p>
          <a:p>
            <a:r>
              <a:rPr lang="pl-PL" sz="2000" dirty="0" err="1"/>
              <a:t>André</a:t>
            </a:r>
            <a:r>
              <a:rPr lang="pl-PL" sz="2000" dirty="0"/>
              <a:t> Michel Pakulski – Belgia/</a:t>
            </a:r>
            <a:r>
              <a:rPr lang="pl-PL" sz="2000" dirty="0" err="1"/>
              <a:t>Belgium</a:t>
            </a:r>
            <a:endParaRPr lang="pl-PL" sz="2000" dirty="0"/>
          </a:p>
          <a:p>
            <a:r>
              <a:rPr lang="pl-PL" sz="2000" dirty="0" err="1"/>
              <a:t>Hujić</a:t>
            </a:r>
            <a:r>
              <a:rPr lang="pl-PL" sz="2000" dirty="0"/>
              <a:t> </a:t>
            </a:r>
            <a:r>
              <a:rPr lang="pl-PL" sz="2000" dirty="0" err="1"/>
              <a:t>Husein</a:t>
            </a:r>
            <a:r>
              <a:rPr lang="pl-PL" sz="2000" dirty="0"/>
              <a:t> </a:t>
            </a:r>
            <a:r>
              <a:rPr lang="pl-PL" sz="2000" dirty="0" err="1"/>
              <a:t>Director</a:t>
            </a:r>
            <a:r>
              <a:rPr lang="pl-PL" sz="2000" dirty="0"/>
              <a:t> IFIA – Bośnia i Hercegowina/</a:t>
            </a:r>
            <a:r>
              <a:rPr lang="pl-PL" sz="2000" dirty="0" err="1"/>
              <a:t>Bosnia</a:t>
            </a:r>
            <a:r>
              <a:rPr lang="pl-PL" sz="2000" dirty="0"/>
              <a:t> and </a:t>
            </a:r>
            <a:r>
              <a:rPr lang="pl-PL" sz="2000" dirty="0" err="1"/>
              <a:t>Herzegovina</a:t>
            </a:r>
            <a:r>
              <a:rPr lang="pl-PL" sz="2000" dirty="0"/>
              <a:t> </a:t>
            </a:r>
          </a:p>
          <a:p>
            <a:r>
              <a:rPr lang="pl-PL" sz="2000" dirty="0"/>
              <a:t>Mehdi </a:t>
            </a:r>
            <a:r>
              <a:rPr lang="pl-PL" sz="2000" dirty="0" err="1"/>
              <a:t>Rajabinia</a:t>
            </a:r>
            <a:r>
              <a:rPr lang="pl-PL" sz="2000" dirty="0"/>
              <a:t> – Iran/Iran</a:t>
            </a:r>
          </a:p>
          <a:p>
            <a:r>
              <a:rPr lang="pl-PL" sz="2000" dirty="0" err="1"/>
              <a:t>Dawn</a:t>
            </a:r>
            <a:r>
              <a:rPr lang="pl-PL" sz="2000" dirty="0"/>
              <a:t> </a:t>
            </a:r>
            <a:r>
              <a:rPr lang="pl-PL" sz="2000" dirty="0" err="1"/>
              <a:t>Hobbs</a:t>
            </a:r>
            <a:r>
              <a:rPr lang="pl-PL" sz="2000" dirty="0"/>
              <a:t> – Wielka Brytania/United </a:t>
            </a:r>
            <a:r>
              <a:rPr lang="pl-PL" sz="2000" dirty="0" err="1"/>
              <a:t>Kingdom</a:t>
            </a:r>
            <a:endParaRPr lang="pl-PL" sz="2000" dirty="0"/>
          </a:p>
          <a:p>
            <a:r>
              <a:rPr lang="pl-PL" sz="2000" dirty="0" err="1"/>
              <a:t>Windani</a:t>
            </a:r>
            <a:r>
              <a:rPr lang="pl-PL" sz="2000" dirty="0"/>
              <a:t> </a:t>
            </a:r>
            <a:r>
              <a:rPr lang="pl-PL" sz="2000" dirty="0" err="1"/>
              <a:t>Tiarahmawati</a:t>
            </a:r>
            <a:r>
              <a:rPr lang="pl-PL" sz="2000" dirty="0"/>
              <a:t> </a:t>
            </a:r>
            <a:r>
              <a:rPr lang="pl-PL" sz="2000" dirty="0" smtClean="0"/>
              <a:t>– Indonezja/ </a:t>
            </a:r>
            <a:r>
              <a:rPr lang="pl-PL" sz="2000" smtClean="0"/>
              <a:t>Indonesia</a:t>
            </a:r>
            <a:endParaRPr lang="pl-PL" sz="2000" dirty="0" smtClean="0"/>
          </a:p>
          <a:p>
            <a:r>
              <a:rPr lang="pl-PL" sz="2000" dirty="0" smtClean="0"/>
              <a:t>Mohammed </a:t>
            </a:r>
            <a:r>
              <a:rPr lang="pl-PL" sz="2000" dirty="0"/>
              <a:t>Humran – Jemen /</a:t>
            </a:r>
            <a:r>
              <a:rPr lang="pl-PL" sz="2000" dirty="0" err="1"/>
              <a:t>Yemen</a:t>
            </a:r>
            <a:r>
              <a:rPr lang="pl-PL" sz="2000" dirty="0"/>
              <a:t> </a:t>
            </a:r>
          </a:p>
          <a:p>
            <a:r>
              <a:rPr lang="pl-PL" sz="2000" dirty="0" err="1"/>
              <a:t>Eddie</a:t>
            </a:r>
            <a:r>
              <a:rPr lang="pl-PL" sz="2000" dirty="0"/>
              <a:t> </a:t>
            </a:r>
            <a:r>
              <a:rPr lang="pl-PL" sz="2000" dirty="0" err="1" smtClean="0"/>
              <a:t>Shih</a:t>
            </a:r>
            <a:r>
              <a:rPr lang="pl-PL" sz="2000" dirty="0" smtClean="0"/>
              <a:t>, </a:t>
            </a:r>
            <a:r>
              <a:rPr lang="pl-PL" sz="2000" dirty="0" err="1" smtClean="0"/>
              <a:t>Director</a:t>
            </a:r>
            <a:r>
              <a:rPr lang="pl-PL" sz="2000" dirty="0" smtClean="0"/>
              <a:t> WIIPA – </a:t>
            </a:r>
            <a:r>
              <a:rPr lang="pl-PL" sz="2000" dirty="0"/>
              <a:t>Taiwan /Tajwan</a:t>
            </a:r>
          </a:p>
          <a:p>
            <a:r>
              <a:rPr lang="pl-PL" sz="2000" dirty="0"/>
              <a:t>Gerard Roquillon  France /Francja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83" y="1700821"/>
            <a:ext cx="3758080" cy="375808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254104" y="409816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/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2054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461" y="-521066"/>
            <a:ext cx="14976921" cy="8467764"/>
          </a:xfrm>
        </p:spPr>
      </p:pic>
      <p:sp>
        <p:nvSpPr>
          <p:cNvPr id="5" name="Prostokąt 4"/>
          <p:cNvSpPr/>
          <p:nvPr/>
        </p:nvSpPr>
        <p:spPr>
          <a:xfrm>
            <a:off x="1653621" y="641189"/>
            <a:ext cx="88847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/>
          </a:p>
        </p:txBody>
      </p:sp>
      <p:sp>
        <p:nvSpPr>
          <p:cNvPr id="6" name="Prostokąt 5"/>
          <p:cNvSpPr/>
          <p:nvPr/>
        </p:nvSpPr>
        <p:spPr>
          <a:xfrm>
            <a:off x="767249" y="2021871"/>
            <a:ext cx="11288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pl-PL" sz="40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8059" y="1191171"/>
            <a:ext cx="1112391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pPr algn="ctr"/>
            <a:r>
              <a:rPr lang="pl-PL" sz="2800" dirty="0"/>
              <a:t>W ramach konkursu INTARG® 2020 zostały również przyznane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b="1" dirty="0" smtClean="0"/>
              <a:t>MEDALE ZŁOTE, SREBRNE </a:t>
            </a:r>
            <a:r>
              <a:rPr lang="pl-PL" sz="2800" b="1" dirty="0"/>
              <a:t>I BRĄZOWE </a:t>
            </a:r>
            <a:r>
              <a:rPr lang="pl-PL" sz="2800" dirty="0" smtClean="0"/>
              <a:t>za </a:t>
            </a:r>
            <a:r>
              <a:rPr lang="pl-PL" sz="2800" dirty="0"/>
              <a:t>wynalazki </a:t>
            </a:r>
            <a:r>
              <a:rPr lang="pl-PL" sz="2800" dirty="0" smtClean="0"/>
              <a:t>ocenione </a:t>
            </a:r>
            <a:br>
              <a:rPr lang="pl-PL" sz="2800" dirty="0" smtClean="0"/>
            </a:br>
            <a:r>
              <a:rPr lang="pl-PL" sz="2800" dirty="0" smtClean="0"/>
              <a:t>przez </a:t>
            </a:r>
            <a:r>
              <a:rPr lang="pl-PL" sz="2800" dirty="0"/>
              <a:t>międzynarodowe jury. </a:t>
            </a:r>
          </a:p>
          <a:p>
            <a:pPr algn="ctr"/>
            <a:r>
              <a:rPr lang="pl-PL" sz="2800" dirty="0"/>
              <a:t>Zapraszamy do zapoznania się z wszystkimi wynalazkami INTARG® </a:t>
            </a:r>
            <a:r>
              <a:rPr lang="pl-PL" sz="2800" dirty="0" smtClean="0"/>
              <a:t>2020 Special Edition </a:t>
            </a:r>
            <a:r>
              <a:rPr lang="pl-PL" sz="2800" dirty="0"/>
              <a:t>– ich opisem oraz przyznanymi nagrodami </a:t>
            </a:r>
            <a:r>
              <a:rPr lang="pl-PL" sz="2800" dirty="0" smtClean="0"/>
              <a:t>na stronie </a:t>
            </a:r>
            <a: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www.intarg.haller.pl</a:t>
            </a:r>
          </a:p>
          <a:p>
            <a:endParaRPr lang="pl-PL" sz="2800" dirty="0"/>
          </a:p>
          <a:p>
            <a:pPr algn="ctr"/>
            <a:r>
              <a:rPr lang="en-US" sz="2800" b="1" dirty="0"/>
              <a:t>GOLD, </a:t>
            </a:r>
            <a:r>
              <a:rPr lang="en-US" sz="2800" b="1" dirty="0" smtClean="0"/>
              <a:t>SILVER </a:t>
            </a:r>
            <a:r>
              <a:rPr lang="en-US" sz="2800" b="1" dirty="0"/>
              <a:t>AND BRONZE MEDALS </a:t>
            </a:r>
            <a:r>
              <a:rPr lang="en-US" sz="2800" dirty="0" smtClean="0"/>
              <a:t>for </a:t>
            </a:r>
            <a:r>
              <a:rPr lang="en-US" sz="2800" dirty="0"/>
              <a:t>inventions highly appreciated by an international jury were also awarded in the INTARG® 2020 competition. </a:t>
            </a:r>
          </a:p>
          <a:p>
            <a:pPr algn="ctr"/>
            <a:r>
              <a:rPr lang="en-US" sz="2800" dirty="0"/>
              <a:t>We invite you to meet all the inventions of INTARG® 2020 </a:t>
            </a:r>
            <a:r>
              <a:rPr lang="en-US" sz="2800" dirty="0" smtClean="0"/>
              <a:t>– </a:t>
            </a:r>
            <a:r>
              <a:rPr lang="en-US" sz="2800" dirty="0"/>
              <a:t>their description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en-US" sz="2800" dirty="0" smtClean="0"/>
              <a:t>and </a:t>
            </a:r>
            <a:r>
              <a:rPr lang="en-US" sz="2800" dirty="0"/>
              <a:t>the prizes </a:t>
            </a:r>
            <a:r>
              <a:rPr lang="en-US" sz="2800" dirty="0" smtClean="0"/>
              <a:t>awarded</a:t>
            </a:r>
            <a:r>
              <a:rPr lang="pl-PL" sz="2800" dirty="0" smtClean="0"/>
              <a:t> on www.intarg.haller.pl</a:t>
            </a:r>
            <a:endParaRPr lang="pl-PL" sz="28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48" y="-386582"/>
            <a:ext cx="3559628" cy="3559628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1754267" y="1872013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/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7755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02368" cy="753883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6216" y1="15358" x2="35436" y2="17552"/>
                        <a14:foregroundMark x1="40826" y1="15358" x2="40023" y2="14550"/>
                        <a14:foregroundMark x1="31422" y1="17783" x2="23509" y2="25404"/>
                        <a14:foregroundMark x1="26376" y1="27483" x2="21674" y2="26443"/>
                        <a14:foregroundMark x1="19839" y1="29446" x2="21216" y2="30485"/>
                        <a14:foregroundMark x1="16170" y1="36374" x2="16514" y2="37067"/>
                        <a14:foregroundMark x1="16170" y1="42263" x2="16170" y2="42263"/>
                        <a14:foregroundMark x1="15826" y1="50231" x2="15826" y2="50231"/>
                        <a14:foregroundMark x1="17202" y1="47113" x2="17202" y2="47113"/>
                        <a14:foregroundMark x1="14679" y1="53002" x2="14679" y2="53002"/>
                        <a14:foregroundMark x1="17661" y1="53926" x2="17661" y2="53926"/>
                        <a14:foregroundMark x1="16514" y1="58891" x2="16514" y2="58891"/>
                        <a14:foregroundMark x1="20528" y1="63395" x2="20528" y2="63395"/>
                        <a14:foregroundMark x1="23280" y1="70670" x2="23280" y2="70670"/>
                        <a14:foregroundMark x1="29587" y1="75982" x2="29587" y2="75982"/>
                        <a14:foregroundMark x1="31881" y1="79099" x2="31881" y2="79099"/>
                        <a14:foregroundMark x1="38303" y1="81178" x2="38303" y2="81178"/>
                        <a14:foregroundMark x1="41743" y1="81871" x2="41743" y2="81871"/>
                        <a14:foregroundMark x1="49427" y1="84527" x2="49427" y2="84527"/>
                        <a14:foregroundMark x1="52408" y1="84527" x2="52179" y2="85104"/>
                        <a14:foregroundMark x1="58830" y1="83372" x2="58830" y2="83372"/>
                        <a14:foregroundMark x1="65252" y1="81755" x2="65252" y2="81755"/>
                        <a14:foregroundMark x1="69037" y1="78291" x2="69037" y2="78291"/>
                        <a14:foregroundMark x1="73624" y1="75289" x2="73624" y2="75289"/>
                        <a14:foregroundMark x1="77179" y1="69630" x2="77179" y2="69630"/>
                        <a14:foregroundMark x1="79587" y1="65242" x2="79587" y2="65242"/>
                        <a14:foregroundMark x1="83028" y1="58891" x2="83028" y2="58891"/>
                        <a14:foregroundMark x1="85206" y1="55543" x2="85206" y2="55543"/>
                        <a14:foregroundMark x1="83830" y1="47575" x2="83830" y2="47575"/>
                        <a14:foregroundMark x1="83601" y1="41339" x2="83601" y2="41339"/>
                        <a14:foregroundMark x1="79472" y1="35219" x2="79472" y2="35219"/>
                        <a14:foregroundMark x1="77179" y1="32910" x2="77179" y2="32910"/>
                        <a14:foregroundMark x1="74427" y1="27598" x2="74427" y2="27598"/>
                        <a14:foregroundMark x1="72018" y1="22748" x2="72018" y2="22748"/>
                        <a14:foregroundMark x1="67431" y1="18014" x2="67431" y2="18014"/>
                        <a14:foregroundMark x1="60321" y1="18591" x2="60321" y2="18591"/>
                        <a14:foregroundMark x1="57454" y1="15127" x2="57454" y2="15127"/>
                        <a14:backgroundMark x1="38532" y1="17206" x2="38532" y2="17206"/>
                        <a14:backgroundMark x1="38647" y1="16397" x2="38647" y2="16397"/>
                        <a14:backgroundMark x1="27408" y1="22979" x2="27408" y2="22979"/>
                        <a14:backgroundMark x1="45069" y1="15473" x2="45069" y2="15473"/>
                        <a14:backgroundMark x1="42775" y1="16859" x2="42775" y2="16859"/>
                        <a14:backgroundMark x1="37385" y1="16397" x2="37385" y2="16397"/>
                        <a14:backgroundMark x1="32683" y1="19977" x2="32683" y2="19977"/>
                        <a14:backgroundMark x1="54014" y1="83256" x2="54014" y2="83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460" y="5325237"/>
            <a:ext cx="1393740" cy="13841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/>
          <p:cNvSpPr txBox="1"/>
          <p:nvPr/>
        </p:nvSpPr>
        <p:spPr>
          <a:xfrm>
            <a:off x="2030024" y="1667250"/>
            <a:ext cx="914952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/>
              <a:t> </a:t>
            </a:r>
            <a:r>
              <a:rPr lang="pl-PL" sz="4800" b="1" dirty="0" smtClean="0"/>
              <a:t>            </a:t>
            </a:r>
            <a:r>
              <a:rPr lang="pl-PL" sz="2800" dirty="0" smtClean="0"/>
              <a:t>®</a:t>
            </a:r>
            <a:r>
              <a:rPr lang="pl-PL" sz="4800" dirty="0" smtClean="0"/>
              <a:t> </a:t>
            </a:r>
            <a:r>
              <a:rPr lang="pl-PL" sz="4800" b="1" dirty="0" smtClean="0"/>
              <a:t/>
            </a:r>
            <a:br>
              <a:rPr lang="pl-PL" sz="4800" b="1" dirty="0" smtClean="0"/>
            </a:br>
            <a:endParaRPr lang="pl-PL" sz="2000" b="1" dirty="0" smtClean="0"/>
          </a:p>
          <a:p>
            <a:pPr algn="ctr"/>
            <a:r>
              <a:rPr lang="en-US" sz="4800" b="1" dirty="0" smtClean="0"/>
              <a:t>Special Edition of XIII International</a:t>
            </a:r>
          </a:p>
          <a:p>
            <a:pPr algn="ctr"/>
            <a:r>
              <a:rPr lang="pl-PL" sz="4800" b="1" dirty="0" smtClean="0"/>
              <a:t>Invention and Innovation Show</a:t>
            </a:r>
          </a:p>
          <a:p>
            <a:pPr algn="ctr"/>
            <a:r>
              <a:rPr lang="pl-PL" sz="4800" b="1" dirty="0" err="1"/>
              <a:t>Social</a:t>
            </a:r>
            <a:r>
              <a:rPr lang="pl-PL" sz="4800" b="1" dirty="0"/>
              <a:t> </a:t>
            </a:r>
            <a:r>
              <a:rPr lang="pl-PL" sz="4800" b="1" dirty="0" err="1"/>
              <a:t>Innovations</a:t>
            </a:r>
            <a:endParaRPr lang="pl-PL" sz="4800" b="1" dirty="0" smtClean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" y="5211957"/>
            <a:ext cx="1646043" cy="164604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41" y="-506522"/>
            <a:ext cx="3883432" cy="3883432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294321" y="4639050"/>
            <a:ext cx="1384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 smtClean="0"/>
              <a:t>Organisers</a:t>
            </a:r>
            <a:r>
              <a:rPr lang="pl-PL" sz="2000" b="1" dirty="0" smtClean="0"/>
              <a:t>:</a:t>
            </a:r>
            <a:endParaRPr lang="pl-PL" sz="20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898547" y="248850"/>
            <a:ext cx="1846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Co-host</a:t>
            </a:r>
            <a:endParaRPr lang="pl-PL" sz="32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9" y="139372"/>
            <a:ext cx="1606845" cy="17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388" y="-258141"/>
            <a:ext cx="13585758" cy="7681218"/>
          </a:xfrm>
        </p:spPr>
      </p:pic>
      <p:sp>
        <p:nvSpPr>
          <p:cNvPr id="3" name="Prostokąt 2"/>
          <p:cNvSpPr/>
          <p:nvPr/>
        </p:nvSpPr>
        <p:spPr>
          <a:xfrm>
            <a:off x="489664" y="2740834"/>
            <a:ext cx="1225731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400" b="1" dirty="0"/>
              <a:t>NAGRODY PRZYZNANE PRZEZ PATRONÓW HONOROWYCH </a:t>
            </a:r>
            <a:r>
              <a:rPr lang="pl-PL" sz="3400" b="1" dirty="0" smtClean="0"/>
              <a:t/>
            </a:r>
            <a:br>
              <a:rPr lang="pl-PL" sz="3400" b="1" dirty="0" smtClean="0"/>
            </a:br>
            <a:r>
              <a:rPr lang="pl-PL" sz="3400" b="1" dirty="0" smtClean="0"/>
              <a:t>I </a:t>
            </a:r>
            <a:r>
              <a:rPr lang="pl-PL" sz="3400" b="1" dirty="0"/>
              <a:t>INSTYTUCJE </a:t>
            </a:r>
            <a:r>
              <a:rPr lang="pl-PL" sz="3400" b="1" dirty="0" smtClean="0"/>
              <a:t>RZĄDOWE</a:t>
            </a:r>
          </a:p>
          <a:p>
            <a:pPr algn="ctr"/>
            <a:endParaRPr lang="pl-PL" sz="3400" b="1" dirty="0"/>
          </a:p>
          <a:p>
            <a:pPr algn="ctr"/>
            <a:r>
              <a:rPr lang="pl-PL" sz="3400" b="1" dirty="0"/>
              <a:t>HONORARY PATRONS, GOVERNMENT INSTITUTIONS </a:t>
            </a:r>
            <a:r>
              <a:rPr lang="pl-PL" sz="3400" b="1" dirty="0" smtClean="0"/>
              <a:t/>
            </a:r>
            <a:br>
              <a:rPr lang="pl-PL" sz="3400" b="1" dirty="0" smtClean="0"/>
            </a:br>
            <a:r>
              <a:rPr lang="pl-PL" sz="3400" b="1" dirty="0" smtClean="0"/>
              <a:t>SPECIAL </a:t>
            </a:r>
            <a:r>
              <a:rPr lang="pl-PL" sz="3400" b="1" dirty="0"/>
              <a:t>AWARDS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75" y="-685021"/>
            <a:ext cx="3795032" cy="379503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238999" y="179073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®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4561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60" y="-345227"/>
            <a:ext cx="14184351" cy="8019655"/>
          </a:xfrm>
        </p:spPr>
      </p:pic>
      <p:sp>
        <p:nvSpPr>
          <p:cNvPr id="3" name="Prostokąt 2"/>
          <p:cNvSpPr/>
          <p:nvPr/>
        </p:nvSpPr>
        <p:spPr>
          <a:xfrm>
            <a:off x="489664" y="2740834"/>
            <a:ext cx="12257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4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06888" y="1507875"/>
            <a:ext cx="11485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TISIAS </a:t>
            </a:r>
            <a:r>
              <a:rPr lang="pl-PL" sz="4000" b="1" dirty="0"/>
              <a:t>Special </a:t>
            </a:r>
            <a:r>
              <a:rPr lang="pl-PL" sz="4000" b="1" dirty="0" smtClean="0"/>
              <a:t>AWARD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586" y="2740834"/>
            <a:ext cx="5547579" cy="211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2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60" y="-345227"/>
            <a:ext cx="14184351" cy="8019655"/>
          </a:xfrm>
        </p:spPr>
      </p:pic>
      <p:sp>
        <p:nvSpPr>
          <p:cNvPr id="3" name="Prostokąt 2"/>
          <p:cNvSpPr/>
          <p:nvPr/>
        </p:nvSpPr>
        <p:spPr>
          <a:xfrm>
            <a:off x="489664" y="2740834"/>
            <a:ext cx="12257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50" y="-589473"/>
            <a:ext cx="3365388" cy="336538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221057" y="15879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®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75576" y="2476960"/>
            <a:ext cx="114851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TISIAS </a:t>
            </a:r>
            <a:r>
              <a:rPr lang="pl-PL" sz="4000" b="1" dirty="0"/>
              <a:t>Special AWARD, </a:t>
            </a:r>
            <a:r>
              <a:rPr lang="pl-PL" sz="4000" b="1" dirty="0" smtClean="0"/>
              <a:t>Kanada</a:t>
            </a:r>
          </a:p>
          <a:p>
            <a:pPr algn="ctr"/>
            <a:r>
              <a:rPr lang="pl-PL" sz="2800" dirty="0" smtClean="0"/>
              <a:t>to:</a:t>
            </a:r>
          </a:p>
          <a:p>
            <a:pPr algn="ctr"/>
            <a:r>
              <a:rPr lang="pl-PL" sz="3600" b="1" dirty="0"/>
              <a:t>Instytut Fizyki Polskiej Akademii </a:t>
            </a:r>
            <a:r>
              <a:rPr lang="pl-PL" sz="3600" b="1" dirty="0" smtClean="0"/>
              <a:t>Nauk</a:t>
            </a:r>
          </a:p>
          <a:p>
            <a:pPr algn="ctr"/>
            <a:r>
              <a:rPr lang="pl-PL" sz="2800" dirty="0" smtClean="0"/>
              <a:t>for:</a:t>
            </a:r>
            <a:endParaRPr lang="pl-PL" sz="2800" b="1" dirty="0"/>
          </a:p>
          <a:p>
            <a:pPr algn="ctr"/>
            <a:r>
              <a:rPr lang="pl-PL" sz="3600" b="1" dirty="0"/>
              <a:t>Nowa generacja markerów </a:t>
            </a:r>
            <a:r>
              <a:rPr lang="pl-PL" sz="3600" b="1" dirty="0" smtClean="0"/>
              <a:t>nowotworowych</a:t>
            </a:r>
            <a:br>
              <a:rPr lang="pl-PL" sz="3600" b="1" dirty="0" smtClean="0"/>
            </a:br>
            <a:r>
              <a:rPr lang="pl-PL" sz="3600" b="1" dirty="0" smtClean="0"/>
              <a:t> </a:t>
            </a:r>
            <a:r>
              <a:rPr lang="pl-PL" sz="3600" b="1" dirty="0"/>
              <a:t>i sposób transportu leków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88" y="565839"/>
            <a:ext cx="43815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60" y="-345227"/>
            <a:ext cx="14511663" cy="8204713"/>
          </a:xfrm>
        </p:spPr>
      </p:pic>
      <p:sp>
        <p:nvSpPr>
          <p:cNvPr id="3" name="Prostokąt 2"/>
          <p:cNvSpPr/>
          <p:nvPr/>
        </p:nvSpPr>
        <p:spPr>
          <a:xfrm>
            <a:off x="489664" y="2740834"/>
            <a:ext cx="12257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50" y="-589473"/>
            <a:ext cx="3365388" cy="336538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221057" y="15879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®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06888" y="2401040"/>
            <a:ext cx="1148511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TISIAS </a:t>
            </a:r>
            <a:r>
              <a:rPr lang="pl-PL" sz="4000" b="1" dirty="0"/>
              <a:t>Special AWARD, </a:t>
            </a:r>
            <a:r>
              <a:rPr lang="pl-PL" sz="4000" b="1" dirty="0" smtClean="0"/>
              <a:t>Kanada</a:t>
            </a:r>
          </a:p>
          <a:p>
            <a:pPr algn="ctr"/>
            <a:r>
              <a:rPr lang="pl-PL" sz="2800" dirty="0" smtClean="0"/>
              <a:t>to:</a:t>
            </a:r>
          </a:p>
          <a:p>
            <a:pPr algn="ctr"/>
            <a:r>
              <a:rPr lang="pl-PL" sz="3200" b="1" dirty="0"/>
              <a:t>Politechnika Krakowska im. Tadeusza </a:t>
            </a:r>
            <a:r>
              <a:rPr lang="pl-PL" sz="3200" b="1" dirty="0" smtClean="0"/>
              <a:t>Kościuszki</a:t>
            </a:r>
          </a:p>
          <a:p>
            <a:pPr algn="ctr"/>
            <a:r>
              <a:rPr lang="pl-PL" sz="2800" dirty="0" smtClean="0"/>
              <a:t>for:</a:t>
            </a:r>
            <a:endParaRPr lang="pl-PL" sz="2800" b="1" dirty="0"/>
          </a:p>
          <a:p>
            <a:pPr algn="ctr"/>
            <a:r>
              <a:rPr lang="pl-PL" sz="3200" b="1" dirty="0"/>
              <a:t>Nowe, skuteczne systemy inicjujące pochłaniające w zakresie światła widzialnego do otrzymywania całkowicie bezpiecznych kompozytów stomatologicznych nowej generacji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88" y="565839"/>
            <a:ext cx="43815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1098</Words>
  <Application>Microsoft Office PowerPoint</Application>
  <PresentationFormat>Panoramiczny</PresentationFormat>
  <Paragraphs>292</Paragraphs>
  <Slides>53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Eurobusiness HALLER</dc:creator>
  <cp:lastModifiedBy>Eurobusiness HALLER</cp:lastModifiedBy>
  <cp:revision>63</cp:revision>
  <dcterms:created xsi:type="dcterms:W3CDTF">2020-10-30T10:35:22Z</dcterms:created>
  <dcterms:modified xsi:type="dcterms:W3CDTF">2020-11-09T14:09:10Z</dcterms:modified>
</cp:coreProperties>
</file>